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17"/>
  </p:notesMasterIdLst>
  <p:sldIdLst>
    <p:sldId id="256" r:id="rId2"/>
    <p:sldId id="275" r:id="rId3"/>
    <p:sldId id="284" r:id="rId4"/>
    <p:sldId id="285" r:id="rId5"/>
    <p:sldId id="278" r:id="rId6"/>
    <p:sldId id="280" r:id="rId7"/>
    <p:sldId id="279" r:id="rId8"/>
    <p:sldId id="288" r:id="rId9"/>
    <p:sldId id="289" r:id="rId10"/>
    <p:sldId id="291" r:id="rId11"/>
    <p:sldId id="292" r:id="rId12"/>
    <p:sldId id="287" r:id="rId13"/>
    <p:sldId id="294" r:id="rId14"/>
    <p:sldId id="296" r:id="rId15"/>
    <p:sldId id="272" r:id="rId16"/>
  </p:sldIdLst>
  <p:sldSz cx="9144000" cy="6858000" type="screen4x3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Hudson, Emma" initials="HE" lastIdx="16" clrIdx="0">
    <p:extLst>
      <p:ext uri="{19B8F6BF-5375-455C-9EA6-DF929625EA0E}">
        <p15:presenceInfo xmlns:p15="http://schemas.microsoft.com/office/powerpoint/2012/main" userId="S-1-5-21-1085031214-2000478354-839522115-827234" providerId="AD"/>
      </p:ext>
    </p:extLst>
  </p:cmAuthor>
  <p:cmAuthor id="2" name="Reddish, Chloe" initials="RC" lastIdx="10" clrIdx="1">
    <p:extLst>
      <p:ext uri="{19B8F6BF-5375-455C-9EA6-DF929625EA0E}">
        <p15:presenceInfo xmlns:p15="http://schemas.microsoft.com/office/powerpoint/2012/main" userId="S::chloe.reddish@pearson.com::1ad44cf6-398b-444f-89c9-e31519844ecb" providerId="AD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A1D500"/>
    <a:srgbClr val="BADE82"/>
    <a:srgbClr val="A9E2D5"/>
    <a:srgbClr val="B6F5E7"/>
    <a:srgbClr val="74DDCD"/>
    <a:srgbClr val="C6D59F"/>
    <a:srgbClr val="C0D5A2"/>
    <a:srgbClr val="B7D5A1"/>
    <a:srgbClr val="C1D48F"/>
    <a:srgbClr val="D5FFF2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304" autoAdjust="0"/>
    <p:restoredTop sz="94638" autoAdjust="0"/>
  </p:normalViewPr>
  <p:slideViewPr>
    <p:cSldViewPr snapToGrid="0" snapToObjects="1">
      <p:cViewPr varScale="1">
        <p:scale>
          <a:sx n="82" d="100"/>
          <a:sy n="82" d="100"/>
        </p:scale>
        <p:origin x="1627" y="58"/>
      </p:cViewPr>
      <p:guideLst>
        <p:guide orient="horz" pos="2160"/>
        <p:guide pos="2880"/>
      </p:guideLst>
    </p:cSldViewPr>
  </p:slideViewPr>
  <p:notesTextViewPr>
    <p:cViewPr>
      <p:scale>
        <a:sx n="125" d="100"/>
        <a:sy n="125" d="100"/>
      </p:scale>
      <p:origin x="0" y="0"/>
    </p:cViewPr>
  </p:notesTextViewPr>
  <p:notesViewPr>
    <p:cSldViewPr snapToGrid="0" snapToObjects="1">
      <p:cViewPr varScale="1">
        <p:scale>
          <a:sx n="81" d="100"/>
          <a:sy n="81" d="100"/>
        </p:scale>
        <p:origin x="2058" y="96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commentAuthors" Target="commentAuthors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819D7175-86F6-194C-955E-A23FE3986615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66813" y="1241425"/>
            <a:ext cx="4464050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1A3AE18-9C68-F34E-BC57-8F5CFC01EA9E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4855415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864321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an interactive, whole-class teaching model. </a:t>
            </a:r>
          </a:p>
          <a:p>
            <a:r>
              <a:rPr lang="en-GB" dirty="0"/>
              <a:t>It encourages precise mathematical language and allows</a:t>
            </a:r>
            <a:r>
              <a:rPr lang="en-GB" baseline="0" dirty="0"/>
              <a:t> children to deepen their understanding as far as they can.</a:t>
            </a:r>
            <a:endParaRPr lang="en-GB" dirty="0"/>
          </a:p>
          <a:p>
            <a:r>
              <a:rPr lang="en-GB" dirty="0"/>
              <a:t>By working hard, all children can achieve.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6018150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Builds every</a:t>
            </a:r>
            <a:r>
              <a:rPr lang="en-GB" baseline="0" dirty="0"/>
              <a:t> concept in small, progressive steps to help keep the whole class together. </a:t>
            </a:r>
          </a:p>
          <a:p>
            <a:r>
              <a:rPr lang="en-GB" baseline="0" dirty="0"/>
              <a:t>Helps children problem-solve by building on prior learning to help them see connections and patterns. </a:t>
            </a:r>
          </a:p>
          <a:p>
            <a:r>
              <a:rPr lang="en-GB" baseline="0" dirty="0"/>
              <a:t>Teachers can check understanding throughout the lesson to ensure all children are keeping up.</a:t>
            </a:r>
            <a:endParaRPr lang="en-GB" dirty="0"/>
          </a:p>
          <a:p>
            <a:r>
              <a:rPr lang="en-GB" i="1" dirty="0"/>
              <a:t>Power</a:t>
            </a:r>
            <a:r>
              <a:rPr lang="en-GB" i="1" baseline="0" dirty="0"/>
              <a:t> Maths </a:t>
            </a:r>
            <a:r>
              <a:rPr lang="en-GB" baseline="0" dirty="0"/>
              <a:t>aims to spark curiosity and encourages rich mathematical talk. 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20380250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i="1" dirty="0"/>
              <a:t>Power Maths </a:t>
            </a:r>
            <a:r>
              <a:rPr lang="en-GB" dirty="0"/>
              <a:t>is aligned</a:t>
            </a:r>
            <a:r>
              <a:rPr lang="en-GB" baseline="0" dirty="0"/>
              <a:t> with the National Curriculum, and is a whole-class mastery resource to empower every child to understand and succeed in maths.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53736100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946822705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The</a:t>
            </a:r>
            <a:r>
              <a:rPr lang="en-GB" baseline="0" dirty="0"/>
              <a:t> growth mindset approach encourages children to see mistakes as learning opportunities. It promotes hard work and practice, and discourages the idea that some people ‘can’t do maths’.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12192329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dirty="0">
                <a:solidFill>
                  <a:srgbClr val="FFFFFF"/>
                </a:solidFill>
              </a:rPr>
              <a:t>A consistent structure for delivering a whole-class mastery approach in which no child is left behind. Each lesson</a:t>
            </a:r>
            <a:r>
              <a:rPr lang="en-GB" sz="1200" baseline="0" dirty="0">
                <a:solidFill>
                  <a:srgbClr val="FFFFFF"/>
                </a:solidFill>
              </a:rPr>
              <a:t> follows the same format, which we will show in the following slides.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sz="1200" baseline="0" dirty="0">
                <a:solidFill>
                  <a:srgbClr val="FFFFFF"/>
                </a:solidFill>
              </a:rPr>
              <a:t>Same-day interventions help us keep the class progressing together, so Power Maths provides plenty of support throughout the journey. </a:t>
            </a:r>
            <a:endParaRPr lang="en-GB" sz="1200" dirty="0">
              <a:solidFill>
                <a:srgbClr val="FFFFFF"/>
              </a:solidFill>
            </a:endParaRP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72582066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In Discover, appealing real-life scenarios stimulate curiosity, helping children to identify the maths problem and discover patterns and relationships for themselves.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GB" dirty="0"/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The concept is introduced logically using a Concrete-Pictorial-Abstract approach to help children to make connections and grasp concepts.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GB" dirty="0"/>
              <a:t>Here in Share part a), children are shown the pictorial representation of place value counters alongside the more abstract method of short division. The</a:t>
            </a:r>
            <a:r>
              <a:rPr lang="en-GB" i="1" dirty="0"/>
              <a:t> Power Maths </a:t>
            </a:r>
            <a:r>
              <a:rPr lang="en-GB" i="0" dirty="0"/>
              <a:t>characters provide support and help children to develop a growth mindset by encouraging them to think, reason and reflect.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3779163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In Think together, the scaffolding is gradually reduced as children become more familiar with the mathematical concept. We encourage children to talk together to explain</a:t>
            </a:r>
            <a:r>
              <a:rPr lang="en-GB" baseline="0" dirty="0"/>
              <a:t> how they solve the problems. </a:t>
            </a:r>
            <a:endParaRPr lang="en-GB" dirty="0"/>
          </a:p>
          <a:p>
            <a:endParaRPr lang="en-GB" dirty="0"/>
          </a:p>
          <a:p>
            <a:r>
              <a:rPr lang="en-GB" dirty="0"/>
              <a:t>Throughout, maths</a:t>
            </a:r>
            <a:r>
              <a:rPr lang="en-GB" baseline="0" dirty="0"/>
              <a:t> language is used consistently to encourage all children to use the correct terms and feel comfortable with them.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6471481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is continued in the Practice Books, where each question varies one small element to move children on in their thinking.  </a:t>
            </a:r>
          </a:p>
          <a:p>
            <a:r>
              <a:rPr lang="en-GB" dirty="0"/>
              <a:t>Children complete intelligent practice</a:t>
            </a:r>
            <a:r>
              <a:rPr lang="en-GB" baseline="0" dirty="0"/>
              <a:t> independently, ending in a Reflect section where children reveal the depth of their understanding before moving on. </a:t>
            </a:r>
            <a:endParaRPr lang="en-GB" dirty="0"/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410502428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59819089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Children will be meeting mathematical</a:t>
            </a:r>
            <a:r>
              <a:rPr lang="en-GB" baseline="0" dirty="0"/>
              <a:t> models and representations which you might not yet be familiar with. Here are two examples: a part-whole model and a bar model. </a:t>
            </a:r>
          </a:p>
          <a:p>
            <a:r>
              <a:rPr lang="en-GB" baseline="0" dirty="0"/>
              <a:t>These models help children to visualise the problem and explain their working. 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55577354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9570515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sz="1200" b="0" i="0" kern="120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Children are encouraged to solve problems each day through the use of concrete resources, pictorial representations and abstract thinking</a:t>
            </a:r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 (the C-P-A approach). This helps children tackle concepts in a tangible and more comfortable way.</a:t>
            </a:r>
          </a:p>
          <a:p>
            <a:endParaRPr lang="en-GB" sz="1200" b="0" i="0" kern="1200" baseline="0" dirty="0">
              <a:solidFill>
                <a:schemeClr val="tx1"/>
              </a:solidFill>
              <a:effectLst/>
              <a:latin typeface="+mn-lt"/>
              <a:ea typeface="+mn-ea"/>
              <a:cs typeface="+mn-cs"/>
            </a:endParaRP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C = Concrete. A familiar object that a child can manipulate to help bring the maths to life. Children make the connection between the number and the object. It could be cakes, cars or children!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P = Pictorial. This uses pictorial representations and diagrams of objects to ‘see’ what maths problems look like. This might be drawn counters which represent each child in the maths problem.</a:t>
            </a:r>
          </a:p>
          <a:p>
            <a:r>
              <a:rPr lang="en-GB" sz="1200" b="0" i="0" kern="1200" baseline="0" dirty="0">
                <a:solidFill>
                  <a:schemeClr val="tx1"/>
                </a:solidFill>
                <a:effectLst/>
                <a:latin typeface="+mn-lt"/>
                <a:ea typeface="+mn-ea"/>
                <a:cs typeface="+mn-cs"/>
              </a:rPr>
              <a:t>A = Abstract. The ultimate goal is for children to understand abstract mathematical concepts and symbols.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8498946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D1A3AE18-9C68-F34E-BC57-8F5CFC01EA9E}" type="slidenum">
              <a:rPr lang="en-US" smtClean="0"/>
              <a:t>15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78999188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9BDD6F4-2875-1C43-8AA6-882032634B8A}" type="datetimeFigureOut">
              <a:rPr lang="en-US" smtClean="0"/>
              <a:t>1/17/2023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9BCD6EC-A639-774F-B63B-88B81D5E518B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661952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2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5.png"/><Relationship Id="rId4" Type="http://schemas.openxmlformats.org/officeDocument/2006/relationships/image" Target="../media/image7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png"/><Relationship Id="rId4" Type="http://schemas.openxmlformats.org/officeDocument/2006/relationships/image" Target="../media/image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png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2.png"/><Relationship Id="rId5" Type="http://schemas.openxmlformats.org/officeDocument/2006/relationships/image" Target="../media/image4.png"/><Relationship Id="rId4" Type="http://schemas.openxmlformats.org/officeDocument/2006/relationships/image" Target="../media/image5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3.pn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5.emf"/><Relationship Id="rId5" Type="http://schemas.openxmlformats.org/officeDocument/2006/relationships/image" Target="../media/image14.emf"/><Relationship Id="rId4" Type="http://schemas.openxmlformats.org/officeDocument/2006/relationships/image" Target="../media/image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20.png"/><Relationship Id="rId3" Type="http://schemas.openxmlformats.org/officeDocument/2006/relationships/image" Target="../media/image4.png"/><Relationship Id="rId7" Type="http://schemas.openxmlformats.org/officeDocument/2006/relationships/image" Target="../media/image19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8.png"/><Relationship Id="rId5" Type="http://schemas.openxmlformats.org/officeDocument/2006/relationships/image" Target="../media/image17.png"/><Relationship Id="rId4" Type="http://schemas.openxmlformats.org/officeDocument/2006/relationships/image" Target="../media/image16.png"/></Relationships>
</file>

<file path=ppt/slides/_rels/slide12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4.png"/><Relationship Id="rId7" Type="http://schemas.openxmlformats.org/officeDocument/2006/relationships/image" Target="../media/image24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3.png"/><Relationship Id="rId5" Type="http://schemas.openxmlformats.org/officeDocument/2006/relationships/image" Target="../media/image22.png"/><Relationship Id="rId10" Type="http://schemas.openxmlformats.org/officeDocument/2006/relationships/image" Target="../media/image27.png"/><Relationship Id="rId4" Type="http://schemas.openxmlformats.org/officeDocument/2006/relationships/image" Target="../media/image21.png"/><Relationship Id="rId9" Type="http://schemas.openxmlformats.org/officeDocument/2006/relationships/image" Target="../media/image26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640058" y="6683407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A0D7B5D9-7823-9F41-8822-BA5AED6C49E8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2">
            <a:extLst>
              <a:ext uri="{FF2B5EF4-FFF2-40B4-BE49-F238E27FC236}">
                <a16:creationId xmlns:a16="http://schemas.microsoft.com/office/drawing/2014/main" id="{FC5C3B73-8F9F-46B6-ADFD-CC8DC0D9C3DC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9833" y="210620"/>
            <a:ext cx="1771563" cy="18961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91461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9">
            <a:extLst>
              <a:ext uri="{FF2B5EF4-FFF2-40B4-BE49-F238E27FC236}">
                <a16:creationId xmlns:a16="http://schemas.microsoft.com/office/drawing/2014/main" id="{F06EEC3F-1987-7E40-B4C5-C8E722FBD19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-1054057" y="-471649"/>
            <a:ext cx="10648536" cy="7528041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246575" y="-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3211743" y="889844"/>
            <a:ext cx="4446357" cy="507831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3600" b="1" dirty="0">
                <a:solidFill>
                  <a:srgbClr val="5E247E"/>
                </a:solidFill>
              </a:rPr>
              <a:t>At the heart of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  <a:br>
              <a:rPr lang="en-GB" sz="3600" b="1" dirty="0">
                <a:solidFill>
                  <a:srgbClr val="5E247E"/>
                </a:solidFill>
              </a:rPr>
            </a:br>
            <a:r>
              <a:rPr lang="en-GB" sz="3600" b="1" dirty="0">
                <a:solidFill>
                  <a:srgbClr val="5E247E"/>
                </a:solidFill>
              </a:rPr>
              <a:t>is the belief that all children can achieve.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It’s built on an exciting growth mindset and </a:t>
            </a:r>
          </a:p>
          <a:p>
            <a:pPr algn="ctr"/>
            <a:r>
              <a:rPr lang="en-GB" sz="3600" b="1" dirty="0">
                <a:solidFill>
                  <a:srgbClr val="5E247E"/>
                </a:solidFill>
              </a:rPr>
              <a:t>problem-solving approach.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9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843" y="272768"/>
            <a:ext cx="2602113" cy="36970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52176016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97185" y="196598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Key aims of </a:t>
            </a:r>
            <a:r>
              <a:rPr lang="en-GB" sz="3600" b="1" i="1" dirty="0">
                <a:solidFill>
                  <a:srgbClr val="5E247E"/>
                </a:solidFill>
              </a:rPr>
              <a:t>Power Maths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731157" y="3320604"/>
            <a:ext cx="3493254" cy="2243744"/>
          </a:xfrm>
          <a:prstGeom prst="rect">
            <a:avLst/>
          </a:prstGeom>
        </p:spPr>
      </p:pic>
      <p:pic>
        <p:nvPicPr>
          <p:cNvPr id="8" name="Picture 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10" name="Speech Bubble: Oval 9">
            <a:extLst>
              <a:ext uri="{FF2B5EF4-FFF2-40B4-BE49-F238E27FC236}">
                <a16:creationId xmlns:a16="http://schemas.microsoft.com/office/drawing/2014/main" id="{2E02CF87-A488-438D-ADEA-F73D6B08DEAC}"/>
              </a:ext>
            </a:extLst>
          </p:cNvPr>
          <p:cNvSpPr/>
          <p:nvPr/>
        </p:nvSpPr>
        <p:spPr>
          <a:xfrm>
            <a:off x="425933" y="1735630"/>
            <a:ext cx="3385635" cy="2025191"/>
          </a:xfrm>
          <a:prstGeom prst="wedgeEllipseCallout">
            <a:avLst>
              <a:gd name="adj1" fmla="val -44302"/>
              <a:gd name="adj2" fmla="val 51351"/>
            </a:avLst>
          </a:prstGeom>
          <a:solidFill>
            <a:schemeClr val="bg1"/>
          </a:solidFill>
          <a:ln w="38100">
            <a:solidFill>
              <a:srgbClr val="A1D5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>
                <a:solidFill>
                  <a:schemeClr val="tx1"/>
                </a:solidFill>
              </a:rPr>
              <a:t>Builds every concept in small, progressive steps to help keep the whole class together. </a:t>
            </a:r>
          </a:p>
          <a:p>
            <a:pPr algn="ctr"/>
            <a:endParaRPr lang="en-GB" b="1" dirty="0">
              <a:solidFill>
                <a:schemeClr val="tx1"/>
              </a:solidFill>
            </a:endParaRPr>
          </a:p>
        </p:txBody>
      </p:sp>
      <p:sp>
        <p:nvSpPr>
          <p:cNvPr id="11" name="Speech Bubble: Oval 10">
            <a:extLst>
              <a:ext uri="{FF2B5EF4-FFF2-40B4-BE49-F238E27FC236}">
                <a16:creationId xmlns:a16="http://schemas.microsoft.com/office/drawing/2014/main" id="{47BE7E13-53E8-4D57-9A26-3BF2647CF0F5}"/>
              </a:ext>
            </a:extLst>
          </p:cNvPr>
          <p:cNvSpPr/>
          <p:nvPr/>
        </p:nvSpPr>
        <p:spPr>
          <a:xfrm>
            <a:off x="4131733" y="745509"/>
            <a:ext cx="3883378" cy="1929738"/>
          </a:xfrm>
          <a:prstGeom prst="wedgeEllipseCallout">
            <a:avLst>
              <a:gd name="adj1" fmla="val 48133"/>
              <a:gd name="adj2" fmla="val 6367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Helps children problem-solve by building on prior learning to help them see connections and patterns. </a:t>
            </a:r>
          </a:p>
        </p:txBody>
      </p:sp>
      <p:sp>
        <p:nvSpPr>
          <p:cNvPr id="12" name="Speech Bubble: Oval 11">
            <a:extLst>
              <a:ext uri="{FF2B5EF4-FFF2-40B4-BE49-F238E27FC236}">
                <a16:creationId xmlns:a16="http://schemas.microsoft.com/office/drawing/2014/main" id="{67760527-1608-4AB8-878B-C8120B1B50DD}"/>
              </a:ext>
            </a:extLst>
          </p:cNvPr>
          <p:cNvSpPr/>
          <p:nvPr/>
        </p:nvSpPr>
        <p:spPr>
          <a:xfrm>
            <a:off x="187493" y="4580544"/>
            <a:ext cx="4577688" cy="1490133"/>
          </a:xfrm>
          <a:prstGeom prst="wedgeEllipseCallout">
            <a:avLst>
              <a:gd name="adj1" fmla="val -46973"/>
              <a:gd name="adj2" fmla="val 56439"/>
            </a:avLst>
          </a:prstGeom>
          <a:solidFill>
            <a:schemeClr val="bg1"/>
          </a:solidFill>
          <a:ln w="38100">
            <a:solidFill>
              <a:srgbClr val="7030A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Teachers check understanding throughout the lesson to ensure all children are keeping up.</a:t>
            </a:r>
          </a:p>
        </p:txBody>
      </p:sp>
    </p:spTree>
    <p:extLst>
      <p:ext uri="{BB962C8B-B14F-4D97-AF65-F5344CB8AC3E}">
        <p14:creationId xmlns:p14="http://schemas.microsoft.com/office/powerpoint/2010/main" val="400028384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In a nutshell …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240104" y="1807716"/>
            <a:ext cx="626107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An exciting </a:t>
            </a:r>
            <a:r>
              <a:rPr lang="en-GB" sz="2000" b="1" dirty="0"/>
              <a:t>whole-class mastery approach </a:t>
            </a:r>
            <a:r>
              <a:rPr lang="en-GB" sz="2000" dirty="0"/>
              <a:t>for Reception to Year 6</a:t>
            </a:r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1819855"/>
            <a:ext cx="476250" cy="485775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1240104" y="2582548"/>
            <a:ext cx="6351815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Written by </a:t>
            </a:r>
            <a:r>
              <a:rPr lang="en-GB" sz="2000" b="1" dirty="0"/>
              <a:t>mastery experts </a:t>
            </a:r>
            <a:r>
              <a:rPr lang="en-GB" sz="2000" dirty="0"/>
              <a:t>and inspired by best practice from around the world</a:t>
            </a:r>
          </a:p>
        </p:txBody>
      </p:sp>
      <p:pic>
        <p:nvPicPr>
          <p:cNvPr id="7" name="Picture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2582699"/>
            <a:ext cx="476250" cy="485775"/>
          </a:xfrm>
          <a:prstGeom prst="rect">
            <a:avLst/>
          </a:prstGeom>
        </p:spPr>
      </p:pic>
      <p:sp>
        <p:nvSpPr>
          <p:cNvPr id="11" name="TextBox 10"/>
          <p:cNvSpPr txBox="1"/>
          <p:nvPr/>
        </p:nvSpPr>
        <p:spPr>
          <a:xfrm>
            <a:off x="1241579" y="3308145"/>
            <a:ext cx="5962441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Fully </a:t>
            </a:r>
            <a:r>
              <a:rPr lang="en-GB" sz="2000" b="1" dirty="0"/>
              <a:t>recommended by the Department for Education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1241580" y="3913876"/>
            <a:ext cx="5239204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Created specifically for </a:t>
            </a:r>
            <a:r>
              <a:rPr lang="en-GB" sz="2000" b="1" dirty="0"/>
              <a:t>UK classrooms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1241580" y="4597080"/>
            <a:ext cx="5829300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Makes maths an adventure and helps build a culture of </a:t>
            </a:r>
            <a:r>
              <a:rPr lang="en-GB" sz="2000" b="1" dirty="0"/>
              <a:t>excitement and confidence</a:t>
            </a:r>
            <a:r>
              <a:rPr lang="en-GB" sz="2000" dirty="0"/>
              <a:t>!</a:t>
            </a:r>
          </a:p>
        </p:txBody>
      </p:sp>
      <p:pic>
        <p:nvPicPr>
          <p:cNvPr id="17" name="Picture 1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11200" y="3280738"/>
            <a:ext cx="476250" cy="485775"/>
          </a:xfrm>
          <a:prstGeom prst="rect">
            <a:avLst/>
          </a:prstGeom>
        </p:spPr>
      </p:pic>
      <p:pic>
        <p:nvPicPr>
          <p:cNvPr id="18" name="Picture 17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2870" y="3879926"/>
            <a:ext cx="476250" cy="485775"/>
          </a:xfrm>
          <a:prstGeom prst="rect">
            <a:avLst/>
          </a:prstGeom>
        </p:spPr>
      </p:pic>
      <p:pic>
        <p:nvPicPr>
          <p:cNvPr id="19" name="Picture 18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27134" y="4623298"/>
            <a:ext cx="476250" cy="485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679952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0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What is mastery?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693815" y="1570948"/>
            <a:ext cx="67151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 algn="ctr"/>
            <a:r>
              <a:rPr lang="en-GB" b="1" dirty="0"/>
              <a:t>“Mastering maths means acquiring a deep, long-term, secure and adaptable understanding of the subject” – NCETM </a:t>
            </a:r>
          </a:p>
        </p:txBody>
      </p:sp>
      <p:sp>
        <p:nvSpPr>
          <p:cNvPr id="19" name="TextBox 18"/>
          <p:cNvSpPr txBox="1"/>
          <p:nvPr/>
        </p:nvSpPr>
        <p:spPr>
          <a:xfrm>
            <a:off x="436728" y="2446108"/>
            <a:ext cx="5022376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b="1" dirty="0">
                <a:solidFill>
                  <a:srgbClr val="5E247E"/>
                </a:solidFill>
              </a:rPr>
              <a:t>We achieve this by …</a:t>
            </a:r>
            <a:endParaRPr lang="en-GB" sz="2400" b="1" i="1" dirty="0">
              <a:solidFill>
                <a:srgbClr val="5E247E"/>
              </a:solidFill>
            </a:endParaRPr>
          </a:p>
        </p:txBody>
      </p:sp>
      <p:grpSp>
        <p:nvGrpSpPr>
          <p:cNvPr id="13" name="Group 12">
            <a:extLst>
              <a:ext uri="{FF2B5EF4-FFF2-40B4-BE49-F238E27FC236}">
                <a16:creationId xmlns:a16="http://schemas.microsoft.com/office/drawing/2014/main" id="{E638E8CF-BCB3-B541-898F-37AAEDD1B6D0}"/>
              </a:ext>
            </a:extLst>
          </p:cNvPr>
          <p:cNvGrpSpPr/>
          <p:nvPr/>
        </p:nvGrpSpPr>
        <p:grpSpPr>
          <a:xfrm>
            <a:off x="2414739" y="2306224"/>
            <a:ext cx="2824973" cy="2706506"/>
            <a:chOff x="2196325" y="2429115"/>
            <a:chExt cx="2824973" cy="2706506"/>
          </a:xfrm>
        </p:grpSpPr>
        <p:pic>
          <p:nvPicPr>
            <p:cNvPr id="16" name="Picture 15">
              <a:extLst>
                <a:ext uri="{FF2B5EF4-FFF2-40B4-BE49-F238E27FC236}">
                  <a16:creationId xmlns:a16="http://schemas.microsoft.com/office/drawing/2014/main" id="{78647B9E-C7F4-604B-8B2A-C4AFBB229CBC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2196325" y="2429115"/>
              <a:ext cx="2824973" cy="2706506"/>
            </a:xfrm>
            <a:prstGeom prst="rect">
              <a:avLst/>
            </a:prstGeom>
          </p:spPr>
        </p:pic>
        <p:sp>
          <p:nvSpPr>
            <p:cNvPr id="5" name="TextBox 4"/>
            <p:cNvSpPr txBox="1"/>
            <p:nvPr/>
          </p:nvSpPr>
          <p:spPr>
            <a:xfrm>
              <a:off x="2945550" y="3201629"/>
              <a:ext cx="1343532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Carefully </a:t>
              </a:r>
              <a:br>
                <a:rPr lang="en-GB" dirty="0"/>
              </a:br>
              <a:r>
                <a:rPr lang="en-GB" dirty="0"/>
                <a:t>sequenced, </a:t>
              </a:r>
              <a:br>
                <a:rPr lang="en-GB" dirty="0"/>
              </a:br>
              <a:r>
                <a:rPr lang="en-GB" dirty="0"/>
                <a:t>small step </a:t>
              </a:r>
              <a:br>
                <a:rPr lang="en-GB" dirty="0"/>
              </a:br>
              <a:r>
                <a:rPr lang="en-GB" dirty="0"/>
                <a:t>learning</a:t>
              </a:r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359F615A-471D-864E-B112-B93B2481D37C}"/>
              </a:ext>
            </a:extLst>
          </p:cNvPr>
          <p:cNvGrpSpPr/>
          <p:nvPr/>
        </p:nvGrpSpPr>
        <p:grpSpPr>
          <a:xfrm>
            <a:off x="862553" y="4246226"/>
            <a:ext cx="1856650" cy="1778790"/>
            <a:chOff x="856293" y="4250481"/>
            <a:chExt cx="1856650" cy="1778790"/>
          </a:xfrm>
        </p:grpSpPr>
        <p:pic>
          <p:nvPicPr>
            <p:cNvPr id="17" name="Picture 16">
              <a:extLst>
                <a:ext uri="{FF2B5EF4-FFF2-40B4-BE49-F238E27FC236}">
                  <a16:creationId xmlns:a16="http://schemas.microsoft.com/office/drawing/2014/main" id="{1FBE4EF0-BDD0-274E-B74A-4D12B2E8F7D9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856293" y="4250481"/>
              <a:ext cx="1856650" cy="1778790"/>
            </a:xfrm>
            <a:prstGeom prst="rect">
              <a:avLst/>
            </a:prstGeom>
          </p:spPr>
        </p:pic>
        <p:sp>
          <p:nvSpPr>
            <p:cNvPr id="6" name="TextBox 5"/>
            <p:cNvSpPr txBox="1"/>
            <p:nvPr/>
          </p:nvSpPr>
          <p:spPr>
            <a:xfrm>
              <a:off x="1039011" y="4704324"/>
              <a:ext cx="1486899" cy="923330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Developing </a:t>
              </a:r>
              <a:br>
                <a:rPr lang="en-GB" dirty="0"/>
              </a:br>
              <a:r>
                <a:rPr lang="en-GB" dirty="0"/>
                <a:t>mathematical </a:t>
              </a:r>
              <a:br>
                <a:rPr lang="en-GB" dirty="0"/>
              </a:br>
              <a:r>
                <a:rPr lang="en-GB" dirty="0"/>
                <a:t>thinking</a:t>
              </a:r>
            </a:p>
          </p:txBody>
        </p:sp>
      </p:grpSp>
      <p:grpSp>
        <p:nvGrpSpPr>
          <p:cNvPr id="15" name="Group 14">
            <a:extLst>
              <a:ext uri="{FF2B5EF4-FFF2-40B4-BE49-F238E27FC236}">
                <a16:creationId xmlns:a16="http://schemas.microsoft.com/office/drawing/2014/main" id="{D78B0DA1-763E-C646-92E3-6520371AED43}"/>
              </a:ext>
            </a:extLst>
          </p:cNvPr>
          <p:cNvGrpSpPr/>
          <p:nvPr/>
        </p:nvGrpSpPr>
        <p:grpSpPr>
          <a:xfrm>
            <a:off x="5426745" y="3144170"/>
            <a:ext cx="2138021" cy="2048362"/>
            <a:chOff x="5016934" y="3150328"/>
            <a:chExt cx="2138021" cy="2048362"/>
          </a:xfrm>
        </p:grpSpPr>
        <p:pic>
          <p:nvPicPr>
            <p:cNvPr id="10" name="Picture 9">
              <a:extLst>
                <a:ext uri="{FF2B5EF4-FFF2-40B4-BE49-F238E27FC236}">
                  <a16:creationId xmlns:a16="http://schemas.microsoft.com/office/drawing/2014/main" id="{C27D7F6C-90E3-3241-A23C-018C765845BD}"/>
                </a:ext>
              </a:extLst>
            </p:cNvPr>
            <p:cNvPicPr>
              <a:picLocks noChangeAspect="1"/>
            </p:cNvPicPr>
            <p:nvPr/>
          </p:nvPicPr>
          <p:blipFill>
            <a:blip r:embed="rId6"/>
            <a:stretch>
              <a:fillRect/>
            </a:stretch>
          </p:blipFill>
          <p:spPr>
            <a:xfrm>
              <a:off x="5016934" y="3150328"/>
              <a:ext cx="2138021" cy="2048362"/>
            </a:xfrm>
            <a:prstGeom prst="rect">
              <a:avLst/>
            </a:prstGeom>
          </p:spPr>
        </p:pic>
        <p:sp>
          <p:nvSpPr>
            <p:cNvPr id="7" name="TextBox 6"/>
            <p:cNvSpPr txBox="1"/>
            <p:nvPr/>
          </p:nvSpPr>
          <p:spPr>
            <a:xfrm>
              <a:off x="5184396" y="3657009"/>
              <a:ext cx="1832008" cy="120032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GB" dirty="0"/>
                <a:t>A range of representations to build deeper understanding</a:t>
              </a:r>
            </a:p>
          </p:txBody>
        </p:sp>
      </p:grpSp>
      <p:grpSp>
        <p:nvGrpSpPr>
          <p:cNvPr id="21" name="Group 20">
            <a:extLst>
              <a:ext uri="{FF2B5EF4-FFF2-40B4-BE49-F238E27FC236}">
                <a16:creationId xmlns:a16="http://schemas.microsoft.com/office/drawing/2014/main" id="{15567E34-618B-3343-8772-E75FB9AB44E6}"/>
              </a:ext>
            </a:extLst>
          </p:cNvPr>
          <p:cNvGrpSpPr/>
          <p:nvPr/>
        </p:nvGrpSpPr>
        <p:grpSpPr>
          <a:xfrm>
            <a:off x="3562062" y="4501198"/>
            <a:ext cx="2321630" cy="2224271"/>
            <a:chOff x="3359313" y="4593235"/>
            <a:chExt cx="2321630" cy="2224271"/>
          </a:xfrm>
        </p:grpSpPr>
        <p:pic>
          <p:nvPicPr>
            <p:cNvPr id="12" name="Picture 11">
              <a:extLst>
                <a:ext uri="{FF2B5EF4-FFF2-40B4-BE49-F238E27FC236}">
                  <a16:creationId xmlns:a16="http://schemas.microsoft.com/office/drawing/2014/main" id="{064D9D60-F19F-5F4F-862A-BB58CB06C04B}"/>
                </a:ext>
              </a:extLst>
            </p:cNvPr>
            <p:cNvPicPr>
              <a:picLocks noChangeAspect="1"/>
            </p:cNvPicPr>
            <p:nvPr/>
          </p:nvPicPr>
          <p:blipFill>
            <a:blip r:embed="rId5"/>
            <a:stretch>
              <a:fillRect/>
            </a:stretch>
          </p:blipFill>
          <p:spPr>
            <a:xfrm>
              <a:off x="3359313" y="4593235"/>
              <a:ext cx="2321630" cy="2224271"/>
            </a:xfrm>
            <a:prstGeom prst="rect">
              <a:avLst/>
            </a:prstGeom>
          </p:spPr>
        </p:pic>
        <p:sp>
          <p:nvSpPr>
            <p:cNvPr id="20" name="TextBox 19"/>
            <p:cNvSpPr txBox="1"/>
            <p:nvPr/>
          </p:nvSpPr>
          <p:spPr>
            <a:xfrm>
              <a:off x="4073715" y="5429477"/>
              <a:ext cx="9938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dirty="0"/>
                <a:t>Building </a:t>
              </a:r>
              <a:br>
                <a:rPr lang="en-GB" dirty="0"/>
              </a:br>
              <a:r>
                <a:rPr lang="en-GB" dirty="0"/>
                <a:t>fluency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71954413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Growth mindset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sp>
        <p:nvSpPr>
          <p:cNvPr id="4" name="Rectangle 3">
            <a:extLst>
              <a:ext uri="{FF2B5EF4-FFF2-40B4-BE49-F238E27FC236}">
                <a16:creationId xmlns:a16="http://schemas.microsoft.com/office/drawing/2014/main" id="{EE80DA1D-3C03-7742-9617-AADCDB1A84BE}"/>
              </a:ext>
            </a:extLst>
          </p:cNvPr>
          <p:cNvSpPr/>
          <p:nvPr/>
        </p:nvSpPr>
        <p:spPr>
          <a:xfrm>
            <a:off x="1322442" y="1738424"/>
            <a:ext cx="2683874" cy="352927"/>
          </a:xfrm>
          <a:prstGeom prst="rect">
            <a:avLst/>
          </a:prstGeom>
          <a:solidFill>
            <a:srgbClr val="7CD5CD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Fixed mindset</a:t>
            </a: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1B65ED68-3B69-D448-9C98-64AD199B202D}"/>
              </a:ext>
            </a:extLst>
          </p:cNvPr>
          <p:cNvSpPr/>
          <p:nvPr/>
        </p:nvSpPr>
        <p:spPr>
          <a:xfrm>
            <a:off x="4254968" y="1738424"/>
            <a:ext cx="2683874" cy="352927"/>
          </a:xfrm>
          <a:prstGeom prst="rect">
            <a:avLst/>
          </a:prstGeom>
          <a:solidFill>
            <a:srgbClr val="A1D5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b="1" dirty="0">
                <a:ln w="0"/>
                <a:solidFill>
                  <a:schemeClr val="tx1"/>
                </a:solidFill>
              </a:rPr>
              <a:t>Growth mindset</a:t>
            </a:r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88D3DE65-42CE-BB4D-A2D3-CB099D479EB3}"/>
              </a:ext>
            </a:extLst>
          </p:cNvPr>
          <p:cNvGrpSpPr/>
          <p:nvPr/>
        </p:nvGrpSpPr>
        <p:grpSpPr>
          <a:xfrm>
            <a:off x="1322442" y="2312114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6" name="Rounded Rectangle 5">
              <a:extLst>
                <a:ext uri="{FF2B5EF4-FFF2-40B4-BE49-F238E27FC236}">
                  <a16:creationId xmlns:a16="http://schemas.microsoft.com/office/drawing/2014/main" id="{DBFC0B12-5228-8546-8CA9-54CD940745F3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not good at maths – I’ve never been good at maths”</a:t>
              </a:r>
              <a:endParaRPr lang="en-US" sz="1200" dirty="0"/>
            </a:p>
          </p:txBody>
        </p:sp>
        <p:sp>
          <p:nvSpPr>
            <p:cNvPr id="9" name="Triangle 8">
              <a:extLst>
                <a:ext uri="{FF2B5EF4-FFF2-40B4-BE49-F238E27FC236}">
                  <a16:creationId xmlns:a16="http://schemas.microsoft.com/office/drawing/2014/main" id="{CE8266D5-F0CB-0B4B-AB5B-71E19F179F30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3" name="Group 12">
            <a:extLst>
              <a:ext uri="{FF2B5EF4-FFF2-40B4-BE49-F238E27FC236}">
                <a16:creationId xmlns:a16="http://schemas.microsoft.com/office/drawing/2014/main" id="{7A82556C-6C4A-6B4D-BF67-29BF6FA702F0}"/>
              </a:ext>
            </a:extLst>
          </p:cNvPr>
          <p:cNvGrpSpPr/>
          <p:nvPr/>
        </p:nvGrpSpPr>
        <p:grpSpPr>
          <a:xfrm>
            <a:off x="1322442" y="3147432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4" name="Rounded Rectangle 13">
              <a:extLst>
                <a:ext uri="{FF2B5EF4-FFF2-40B4-BE49-F238E27FC236}">
                  <a16:creationId xmlns:a16="http://schemas.microsoft.com/office/drawing/2014/main" id="{AD3CF8D1-DE4C-CF4A-A8CA-27F49265027E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give up – I can’t make this any better”</a:t>
              </a:r>
              <a:endParaRPr lang="en-US" sz="1200" dirty="0"/>
            </a:p>
          </p:txBody>
        </p:sp>
        <p:sp>
          <p:nvSpPr>
            <p:cNvPr id="15" name="Triangle 14">
              <a:extLst>
                <a:ext uri="{FF2B5EF4-FFF2-40B4-BE49-F238E27FC236}">
                  <a16:creationId xmlns:a16="http://schemas.microsoft.com/office/drawing/2014/main" id="{811F617E-1E71-B345-83BA-2E85E713CF32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6" name="Group 15">
            <a:extLst>
              <a:ext uri="{FF2B5EF4-FFF2-40B4-BE49-F238E27FC236}">
                <a16:creationId xmlns:a16="http://schemas.microsoft.com/office/drawing/2014/main" id="{034A1612-F467-414C-9B11-63C53CD9D0EF}"/>
              </a:ext>
            </a:extLst>
          </p:cNvPr>
          <p:cNvGrpSpPr/>
          <p:nvPr/>
        </p:nvGrpSpPr>
        <p:grpSpPr>
          <a:xfrm>
            <a:off x="1322442" y="3981951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17" name="Rounded Rectangle 16">
              <a:extLst>
                <a:ext uri="{FF2B5EF4-FFF2-40B4-BE49-F238E27FC236}">
                  <a16:creationId xmlns:a16="http://schemas.microsoft.com/office/drawing/2014/main" id="{8CFCA6D3-9884-F44E-B054-58C018FF16CC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“If I fail I am a failure”</a:t>
              </a:r>
              <a:endParaRPr lang="en-US" sz="1200" dirty="0"/>
            </a:p>
          </p:txBody>
        </p:sp>
        <p:sp>
          <p:nvSpPr>
            <p:cNvPr id="18" name="Triangle 17">
              <a:extLst>
                <a:ext uri="{FF2B5EF4-FFF2-40B4-BE49-F238E27FC236}">
                  <a16:creationId xmlns:a16="http://schemas.microsoft.com/office/drawing/2014/main" id="{15714536-1EC1-DE46-AAAF-2136D0E269F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19" name="Group 18">
            <a:extLst>
              <a:ext uri="{FF2B5EF4-FFF2-40B4-BE49-F238E27FC236}">
                <a16:creationId xmlns:a16="http://schemas.microsoft.com/office/drawing/2014/main" id="{384A67FE-4BC0-AA4C-861A-ABC292765B13}"/>
              </a:ext>
            </a:extLst>
          </p:cNvPr>
          <p:cNvGrpSpPr/>
          <p:nvPr/>
        </p:nvGrpSpPr>
        <p:grpSpPr>
          <a:xfrm>
            <a:off x="1322442" y="4816470"/>
            <a:ext cx="2683874" cy="750557"/>
            <a:chOff x="-1424070" y="2584326"/>
            <a:chExt cx="2683874" cy="750557"/>
          </a:xfrm>
          <a:solidFill>
            <a:srgbClr val="A9E2D5"/>
          </a:solidFill>
        </p:grpSpPr>
        <p:sp>
          <p:nvSpPr>
            <p:cNvPr id="20" name="Rounded Rectangle 19">
              <a:extLst>
                <a:ext uri="{FF2B5EF4-FFF2-40B4-BE49-F238E27FC236}">
                  <a16:creationId xmlns:a16="http://schemas.microsoft.com/office/drawing/2014/main" id="{0B9B3E32-CDF0-9B48-8463-040BBE743A9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can’t do this – I keep making mistakes” </a:t>
              </a:r>
              <a:endParaRPr lang="en-US" sz="1200" dirty="0"/>
            </a:p>
          </p:txBody>
        </p:sp>
        <p:sp>
          <p:nvSpPr>
            <p:cNvPr id="21" name="Triangle 20">
              <a:extLst>
                <a:ext uri="{FF2B5EF4-FFF2-40B4-BE49-F238E27FC236}">
                  <a16:creationId xmlns:a16="http://schemas.microsoft.com/office/drawing/2014/main" id="{4BB08A54-2B0A-8540-A937-0031A8476BCD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2" name="Group 21">
            <a:extLst>
              <a:ext uri="{FF2B5EF4-FFF2-40B4-BE49-F238E27FC236}">
                <a16:creationId xmlns:a16="http://schemas.microsoft.com/office/drawing/2014/main" id="{F4C8AA94-1792-7748-9D1D-FEDF2A9041DC}"/>
              </a:ext>
            </a:extLst>
          </p:cNvPr>
          <p:cNvGrpSpPr/>
          <p:nvPr/>
        </p:nvGrpSpPr>
        <p:grpSpPr>
          <a:xfrm>
            <a:off x="4254968" y="2312115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3" name="Rounded Rectangle 22">
              <a:extLst>
                <a:ext uri="{FF2B5EF4-FFF2-40B4-BE49-F238E27FC236}">
                  <a16:creationId xmlns:a16="http://schemas.microsoft.com/office/drawing/2014/main" id="{B0402497-D91F-4840-9B9B-E3CAADD8DF25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“I’m finding maths hard now, but I can improve with time and effort”</a:t>
              </a:r>
              <a:endParaRPr lang="en-US" sz="1200" dirty="0"/>
            </a:p>
          </p:txBody>
        </p:sp>
        <p:sp>
          <p:nvSpPr>
            <p:cNvPr id="24" name="Triangle 23">
              <a:extLst>
                <a:ext uri="{FF2B5EF4-FFF2-40B4-BE49-F238E27FC236}">
                  <a16:creationId xmlns:a16="http://schemas.microsoft.com/office/drawing/2014/main" id="{2655A45A-BBD9-5641-A35A-71B03B9AB2EB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5" name="Group 24">
            <a:extLst>
              <a:ext uri="{FF2B5EF4-FFF2-40B4-BE49-F238E27FC236}">
                <a16:creationId xmlns:a16="http://schemas.microsoft.com/office/drawing/2014/main" id="{E851F599-E11C-0D43-A747-0F205454610B}"/>
              </a:ext>
            </a:extLst>
          </p:cNvPr>
          <p:cNvGrpSpPr/>
          <p:nvPr/>
        </p:nvGrpSpPr>
        <p:grpSpPr>
          <a:xfrm>
            <a:off x="4254968" y="3147433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6" name="Rounded Rectangle 25">
              <a:extLst>
                <a:ext uri="{FF2B5EF4-FFF2-40B4-BE49-F238E27FC236}">
                  <a16:creationId xmlns:a16="http://schemas.microsoft.com/office/drawing/2014/main" id="{A5C0F07D-C63B-5F44-AFB6-D242FD4252D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“I can improve if I keep trying”</a:t>
              </a:r>
              <a:endParaRPr lang="en-US" sz="1200" dirty="0"/>
            </a:p>
          </p:txBody>
        </p:sp>
        <p:sp>
          <p:nvSpPr>
            <p:cNvPr id="27" name="Triangle 26">
              <a:extLst>
                <a:ext uri="{FF2B5EF4-FFF2-40B4-BE49-F238E27FC236}">
                  <a16:creationId xmlns:a16="http://schemas.microsoft.com/office/drawing/2014/main" id="{16E9E3EA-D3A9-5246-9430-BF7D79D902BC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3A6488F-4A46-9649-A3F7-B23C83555C17}"/>
              </a:ext>
            </a:extLst>
          </p:cNvPr>
          <p:cNvGrpSpPr/>
          <p:nvPr/>
        </p:nvGrpSpPr>
        <p:grpSpPr>
          <a:xfrm>
            <a:off x="4254968" y="3981952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29" name="Rounded Rectangle 28">
              <a:extLst>
                <a:ext uri="{FF2B5EF4-FFF2-40B4-BE49-F238E27FC236}">
                  <a16:creationId xmlns:a16="http://schemas.microsoft.com/office/drawing/2014/main" id="{F58DB369-5A7A-9849-BD2F-423B75BBBA86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“Most successful people fail along </a:t>
              </a:r>
              <a:br>
                <a:rPr lang="en-US" sz="1200" dirty="0">
                  <a:ln w="0"/>
                  <a:solidFill>
                    <a:schemeClr val="tx1"/>
                  </a:solidFill>
                </a:rPr>
              </a:br>
              <a:r>
                <a:rPr lang="en-US" sz="1200" dirty="0">
                  <a:ln w="0"/>
                  <a:solidFill>
                    <a:schemeClr val="tx1"/>
                  </a:solidFill>
                </a:rPr>
                <a:t>the way”</a:t>
              </a:r>
              <a:endParaRPr lang="en-US" sz="1200" dirty="0"/>
            </a:p>
          </p:txBody>
        </p:sp>
        <p:sp>
          <p:nvSpPr>
            <p:cNvPr id="30" name="Triangle 29">
              <a:extLst>
                <a:ext uri="{FF2B5EF4-FFF2-40B4-BE49-F238E27FC236}">
                  <a16:creationId xmlns:a16="http://schemas.microsoft.com/office/drawing/2014/main" id="{F2B9A6D3-477C-984C-B531-3C2F92577F33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grpSp>
        <p:nvGrpSpPr>
          <p:cNvPr id="31" name="Group 30">
            <a:extLst>
              <a:ext uri="{FF2B5EF4-FFF2-40B4-BE49-F238E27FC236}">
                <a16:creationId xmlns:a16="http://schemas.microsoft.com/office/drawing/2014/main" id="{E7CCED06-B93F-E348-912C-20F1EB31B1AC}"/>
              </a:ext>
            </a:extLst>
          </p:cNvPr>
          <p:cNvGrpSpPr/>
          <p:nvPr/>
        </p:nvGrpSpPr>
        <p:grpSpPr>
          <a:xfrm>
            <a:off x="4254968" y="4816471"/>
            <a:ext cx="2683874" cy="750557"/>
            <a:chOff x="-1424070" y="2584326"/>
            <a:chExt cx="2683874" cy="750557"/>
          </a:xfrm>
          <a:solidFill>
            <a:srgbClr val="BADE82"/>
          </a:solidFill>
        </p:grpSpPr>
        <p:sp>
          <p:nvSpPr>
            <p:cNvPr id="32" name="Rounded Rectangle 31">
              <a:extLst>
                <a:ext uri="{FF2B5EF4-FFF2-40B4-BE49-F238E27FC236}">
                  <a16:creationId xmlns:a16="http://schemas.microsoft.com/office/drawing/2014/main" id="{844B06D1-8310-7346-9D66-6866E4809474}"/>
                </a:ext>
              </a:extLst>
            </p:cNvPr>
            <p:cNvSpPr/>
            <p:nvPr/>
          </p:nvSpPr>
          <p:spPr>
            <a:xfrm>
              <a:off x="-1424070" y="2584326"/>
              <a:ext cx="2683874" cy="542947"/>
            </a:xfrm>
            <a:prstGeom prst="roundRect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en-US" sz="1200" dirty="0">
                  <a:ln w="0"/>
                  <a:solidFill>
                    <a:schemeClr val="tx1"/>
                  </a:solidFill>
                </a:rPr>
                <a:t>“Mistakes help me learn” </a:t>
              </a:r>
              <a:endParaRPr lang="en-US" sz="1200" dirty="0"/>
            </a:p>
          </p:txBody>
        </p:sp>
        <p:sp>
          <p:nvSpPr>
            <p:cNvPr id="33" name="Triangle 32">
              <a:extLst>
                <a:ext uri="{FF2B5EF4-FFF2-40B4-BE49-F238E27FC236}">
                  <a16:creationId xmlns:a16="http://schemas.microsoft.com/office/drawing/2014/main" id="{50D618FE-C194-2B42-8FB7-0DF84B47A455}"/>
                </a:ext>
              </a:extLst>
            </p:cNvPr>
            <p:cNvSpPr/>
            <p:nvPr/>
          </p:nvSpPr>
          <p:spPr>
            <a:xfrm rot="10800000">
              <a:off x="704508" y="3094251"/>
              <a:ext cx="333293" cy="240632"/>
            </a:xfrm>
            <a:prstGeom prst="triangle">
              <a:avLst/>
            </a:prstGeom>
            <a:grp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</p:spTree>
    <p:extLst>
      <p:ext uri="{BB962C8B-B14F-4D97-AF65-F5344CB8AC3E}">
        <p14:creationId xmlns:p14="http://schemas.microsoft.com/office/powerpoint/2010/main" val="284924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164916" y="11399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Our lesson structure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graphicFrame>
        <p:nvGraphicFramePr>
          <p:cNvPr id="4" name="Table 3">
            <a:extLst>
              <a:ext uri="{FF2B5EF4-FFF2-40B4-BE49-F238E27FC236}">
                <a16:creationId xmlns:a16="http://schemas.microsoft.com/office/drawing/2014/main" id="{C8DE7A3E-5CB3-418A-9ECC-EAE98425EBD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67596223"/>
              </p:ext>
            </p:extLst>
          </p:nvPr>
        </p:nvGraphicFramePr>
        <p:xfrm>
          <a:off x="164916" y="657730"/>
          <a:ext cx="7774765" cy="603332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03078">
                  <a:extLst>
                    <a:ext uri="{9D8B030D-6E8A-4147-A177-3AD203B41FA5}">
                      <a16:colId xmlns:a16="http://schemas.microsoft.com/office/drawing/2014/main" val="117202522"/>
                    </a:ext>
                  </a:extLst>
                </a:gridCol>
                <a:gridCol w="5571687">
                  <a:extLst>
                    <a:ext uri="{9D8B030D-6E8A-4147-A177-3AD203B41FA5}">
                      <a16:colId xmlns:a16="http://schemas.microsoft.com/office/drawing/2014/main" val="134770091"/>
                    </a:ext>
                  </a:extLst>
                </a:gridCol>
              </a:tblGrid>
              <a:tr h="176665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Lesson Point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Description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371641176"/>
                  </a:ext>
                </a:extLst>
              </a:tr>
              <a:tr h="361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Flashback 4</a:t>
                      </a: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 consolidate prior learning 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3206015485"/>
                  </a:ext>
                </a:extLst>
              </a:tr>
              <a:tr h="361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‘Feedback Starter’</a:t>
                      </a: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 address misconceptions and recap prior learning before introducing anything new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224644852"/>
                  </a:ext>
                </a:extLst>
              </a:tr>
              <a:tr h="91603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Teaching input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To link prior learning to new learning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Check understanding of vocab in the LI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Introduce new content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Modelled rehearsal of new skill 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2796044515"/>
                  </a:ext>
                </a:extLst>
              </a:tr>
              <a:tr h="361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Think Together activity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Guided/Independent rehearsal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Checking understanding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1554454563"/>
                  </a:ext>
                </a:extLst>
              </a:tr>
              <a:tr h="546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Independent work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From Practice Book- all to start on the same page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1:1 support or groupwork for any children identified (may have extra fluency practise together first)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4020283364"/>
                  </a:ext>
                </a:extLst>
              </a:tr>
              <a:tr h="546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Mini-plenary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Check first few answers and address any common misconceptions</a:t>
                      </a: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1658940819"/>
                  </a:ext>
                </a:extLst>
              </a:tr>
              <a:tr h="546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Independent work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Continued independent work and challenging reasoning and problem solving extension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Marking answers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1809550927"/>
                  </a:ext>
                </a:extLst>
              </a:tr>
              <a:tr h="361509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Plenary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Challenge to review progress made or extend learning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>
                          <a:effectLst/>
                        </a:rPr>
                        <a:t>Traffic lighting work</a:t>
                      </a:r>
                      <a:endParaRPr lang="en-GB" sz="160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1121179456"/>
                  </a:ext>
                </a:extLst>
              </a:tr>
              <a:tr h="546352"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After our final lesson: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Maths Weekly Reflection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Reflecting on learning this week and how connects to prior and future learning.</a:t>
                      </a: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GB" sz="1600" dirty="0">
                          <a:effectLst/>
                        </a:rPr>
                        <a:t>What they did, how they did it and why they did it</a:t>
                      </a:r>
                      <a:endParaRPr lang="en-GB" sz="1600" dirty="0">
                        <a:effectLst/>
                        <a:latin typeface="Calibri" panose="020F0502020204030204" pitchFamily="34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5089" marR="65089" marT="0" marB="0"/>
                </a:tc>
                <a:extLst>
                  <a:ext uri="{0D108BD9-81ED-4DB2-BD59-A6C34878D82A}">
                    <a16:rowId xmlns:a16="http://schemas.microsoft.com/office/drawing/2014/main" val="3356776817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83042186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>
            <a:extLst>
              <a:ext uri="{FF2B5EF4-FFF2-40B4-BE49-F238E27FC236}">
                <a16:creationId xmlns:a16="http://schemas.microsoft.com/office/drawing/2014/main" id="{6E51203E-79B8-448D-A6E0-5019CBDD6363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86574" y="1262029"/>
            <a:ext cx="3590980" cy="4333941"/>
          </a:xfrm>
          <a:prstGeom prst="rect">
            <a:avLst/>
          </a:prstGeom>
        </p:spPr>
      </p:pic>
      <p:cxnSp>
        <p:nvCxnSpPr>
          <p:cNvPr id="15" name="Straight Arrow Connector 14">
            <a:extLst>
              <a:ext uri="{FF2B5EF4-FFF2-40B4-BE49-F238E27FC236}">
                <a16:creationId xmlns:a16="http://schemas.microsoft.com/office/drawing/2014/main" id="{807CF9DF-09D0-455D-B5FA-0697B6688C44}"/>
              </a:ext>
            </a:extLst>
          </p:cNvPr>
          <p:cNvCxnSpPr>
            <a:cxnSpLocks/>
          </p:cNvCxnSpPr>
          <p:nvPr/>
        </p:nvCxnSpPr>
        <p:spPr>
          <a:xfrm flipV="1">
            <a:off x="1309306" y="3950208"/>
            <a:ext cx="934022" cy="1752750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2" name="Picture 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8209703" y="10202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02237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Discover and Share</a:t>
            </a:r>
            <a:endParaRPr lang="en-GB" sz="3600" b="1" i="1" dirty="0">
              <a:solidFill>
                <a:srgbClr val="5E247E"/>
              </a:solidFill>
            </a:endParaRP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5B5407FD-0C24-4146-8BCE-DCEF1B6C4693}"/>
              </a:ext>
            </a:extLst>
          </p:cNvPr>
          <p:cNvSpPr txBox="1"/>
          <p:nvPr/>
        </p:nvSpPr>
        <p:spPr>
          <a:xfrm>
            <a:off x="1816609" y="3254536"/>
            <a:ext cx="16459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GB" dirty="0"/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B827A3B6-F4C0-4B4D-BAB2-A9DCABEE985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077554" y="1180750"/>
            <a:ext cx="3757140" cy="4527512"/>
          </a:xfrm>
          <a:prstGeom prst="rect">
            <a:avLst/>
          </a:prstGeom>
        </p:spPr>
      </p:pic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893EAE2F-342D-704D-B695-273868077D62}"/>
              </a:ext>
            </a:extLst>
          </p:cNvPr>
          <p:cNvCxnSpPr>
            <a:cxnSpLocks/>
          </p:cNvCxnSpPr>
          <p:nvPr/>
        </p:nvCxnSpPr>
        <p:spPr>
          <a:xfrm flipH="1">
            <a:off x="5780889" y="1096707"/>
            <a:ext cx="282632" cy="1012508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E23DD9E7-E3D7-214E-9F06-1B02E0A0A947}"/>
              </a:ext>
            </a:extLst>
          </p:cNvPr>
          <p:cNvSpPr/>
          <p:nvPr/>
        </p:nvSpPr>
        <p:spPr>
          <a:xfrm>
            <a:off x="661299" y="5636609"/>
            <a:ext cx="1959016" cy="531496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4C748A0D-F425-4F98-A9A6-4129AF2928CA}"/>
              </a:ext>
            </a:extLst>
          </p:cNvPr>
          <p:cNvSpPr txBox="1"/>
          <p:nvPr/>
        </p:nvSpPr>
        <p:spPr>
          <a:xfrm>
            <a:off x="670560" y="5702958"/>
            <a:ext cx="22677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Engaging scenarios</a:t>
            </a:r>
          </a:p>
        </p:txBody>
      </p:sp>
      <p:sp>
        <p:nvSpPr>
          <p:cNvPr id="21" name="Rounded Rectangle 20">
            <a:extLst>
              <a:ext uri="{FF2B5EF4-FFF2-40B4-BE49-F238E27FC236}">
                <a16:creationId xmlns:a16="http://schemas.microsoft.com/office/drawing/2014/main" id="{3C4DEF4A-9225-F24C-95F2-5E31C5A9DAF2}"/>
              </a:ext>
            </a:extLst>
          </p:cNvPr>
          <p:cNvSpPr/>
          <p:nvPr/>
        </p:nvSpPr>
        <p:spPr>
          <a:xfrm>
            <a:off x="5083674" y="450374"/>
            <a:ext cx="2087743" cy="730375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8CEA594-9EDE-4649-B626-0169AF9D298F}"/>
              </a:ext>
            </a:extLst>
          </p:cNvPr>
          <p:cNvSpPr txBox="1"/>
          <p:nvPr/>
        </p:nvSpPr>
        <p:spPr>
          <a:xfrm>
            <a:off x="5166496" y="492397"/>
            <a:ext cx="208774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Concrete-Pictorial-Abstract approach</a:t>
            </a:r>
          </a:p>
        </p:txBody>
      </p:sp>
    </p:spTree>
    <p:extLst>
      <p:ext uri="{BB962C8B-B14F-4D97-AF65-F5344CB8AC3E}">
        <p14:creationId xmlns:p14="http://schemas.microsoft.com/office/powerpoint/2010/main" val="662508862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Think together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77C5437E-7B66-491A-8860-F626666B05F6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36727" y="1112900"/>
            <a:ext cx="7105561" cy="4544188"/>
          </a:xfrm>
          <a:prstGeom prst="rect">
            <a:avLst/>
          </a:prstGeom>
        </p:spPr>
      </p:pic>
      <p:cxnSp>
        <p:nvCxnSpPr>
          <p:cNvPr id="10" name="Straight Arrow Connector 9">
            <a:extLst>
              <a:ext uri="{FF2B5EF4-FFF2-40B4-BE49-F238E27FC236}">
                <a16:creationId xmlns:a16="http://schemas.microsoft.com/office/drawing/2014/main" id="{6118D4D3-AF67-C941-ACAF-85745DF9E0C9}"/>
              </a:ext>
            </a:extLst>
          </p:cNvPr>
          <p:cNvCxnSpPr>
            <a:cxnSpLocks/>
          </p:cNvCxnSpPr>
          <p:nvPr/>
        </p:nvCxnSpPr>
        <p:spPr>
          <a:xfrm flipH="1">
            <a:off x="7136468" y="4935280"/>
            <a:ext cx="596421" cy="386009"/>
          </a:xfrm>
          <a:prstGeom prst="straightConnector1">
            <a:avLst/>
          </a:prstGeom>
          <a:ln w="12700"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" name="Rounded Rectangle 10">
            <a:extLst>
              <a:ext uri="{FF2B5EF4-FFF2-40B4-BE49-F238E27FC236}">
                <a16:creationId xmlns:a16="http://schemas.microsoft.com/office/drawing/2014/main" id="{869C11F3-CCDE-394F-9C93-6542934296B2}"/>
              </a:ext>
            </a:extLst>
          </p:cNvPr>
          <p:cNvSpPr/>
          <p:nvPr/>
        </p:nvSpPr>
        <p:spPr>
          <a:xfrm>
            <a:off x="7303910" y="3704827"/>
            <a:ext cx="1840090" cy="123045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7661775-AD04-4D1C-8985-30E792F25FB9}"/>
              </a:ext>
            </a:extLst>
          </p:cNvPr>
          <p:cNvSpPr txBox="1"/>
          <p:nvPr/>
        </p:nvSpPr>
        <p:spPr>
          <a:xfrm>
            <a:off x="7303911" y="3734951"/>
            <a:ext cx="1840089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Friendly, supportive characters help children develop a growth mindset.</a:t>
            </a:r>
          </a:p>
        </p:txBody>
      </p:sp>
      <p:sp>
        <p:nvSpPr>
          <p:cNvPr id="4" name="Speech Bubble: Oval 3">
            <a:extLst>
              <a:ext uri="{FF2B5EF4-FFF2-40B4-BE49-F238E27FC236}">
                <a16:creationId xmlns:a16="http://schemas.microsoft.com/office/drawing/2014/main" id="{1C1CBE07-9E26-4C6D-A0D5-6EF0D2421F61}"/>
              </a:ext>
            </a:extLst>
          </p:cNvPr>
          <p:cNvSpPr/>
          <p:nvPr/>
        </p:nvSpPr>
        <p:spPr>
          <a:xfrm>
            <a:off x="246126" y="5164058"/>
            <a:ext cx="5705034" cy="1662328"/>
          </a:xfrm>
          <a:prstGeom prst="wedgeEllipseCallout">
            <a:avLst>
              <a:gd name="adj1" fmla="val -3497"/>
              <a:gd name="adj2" fmla="val -74413"/>
            </a:avLst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dirty="0">
                <a:solidFill>
                  <a:schemeClr val="tx1"/>
                </a:solidFill>
              </a:rPr>
              <a:t>The scaffolding is gradually reduced as children become more familiar. Children are encouraged to talk together to explain how they solved the problems. </a:t>
            </a:r>
          </a:p>
        </p:txBody>
      </p:sp>
    </p:spTree>
    <p:extLst>
      <p:ext uri="{BB962C8B-B14F-4D97-AF65-F5344CB8AC3E}">
        <p14:creationId xmlns:p14="http://schemas.microsoft.com/office/powerpoint/2010/main" val="59359111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436728" y="450376"/>
            <a:ext cx="584215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Practice</a:t>
            </a:r>
          </a:p>
        </p:txBody>
      </p:sp>
      <p:pic>
        <p:nvPicPr>
          <p:cNvPr id="8" name="Picture 7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164916" y="6208745"/>
            <a:ext cx="1745771" cy="6492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4E6F18B-9CF9-864D-913B-BBD255C9D421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64916" y="1112891"/>
            <a:ext cx="3783305" cy="4770255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746AF715-2F75-5846-B4C3-5EA8536725F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215852" y="1104798"/>
            <a:ext cx="3792501" cy="4781849"/>
          </a:xfrm>
          <a:prstGeom prst="rect">
            <a:avLst/>
          </a:prstGeom>
        </p:spPr>
      </p:pic>
      <p:sp>
        <p:nvSpPr>
          <p:cNvPr id="14" name="Rounded Rectangle 13">
            <a:extLst>
              <a:ext uri="{FF2B5EF4-FFF2-40B4-BE49-F238E27FC236}">
                <a16:creationId xmlns:a16="http://schemas.microsoft.com/office/drawing/2014/main" id="{D7B27F03-B811-F044-9127-EDA168861469}"/>
              </a:ext>
            </a:extLst>
          </p:cNvPr>
          <p:cNvSpPr/>
          <p:nvPr/>
        </p:nvSpPr>
        <p:spPr>
          <a:xfrm>
            <a:off x="2885288" y="189313"/>
            <a:ext cx="2661127" cy="717113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2992144" y="209328"/>
            <a:ext cx="255066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Questions are presented in a logical sequence.</a:t>
            </a:r>
          </a:p>
        </p:txBody>
      </p:sp>
      <p:sp>
        <p:nvSpPr>
          <p:cNvPr id="15" name="Rounded Rectangle 14">
            <a:extLst>
              <a:ext uri="{FF2B5EF4-FFF2-40B4-BE49-F238E27FC236}">
                <a16:creationId xmlns:a16="http://schemas.microsoft.com/office/drawing/2014/main" id="{462CC55A-9F57-8C42-8075-6B8DFD677460}"/>
              </a:ext>
            </a:extLst>
          </p:cNvPr>
          <p:cNvSpPr/>
          <p:nvPr/>
        </p:nvSpPr>
        <p:spPr>
          <a:xfrm>
            <a:off x="3672546" y="5814281"/>
            <a:ext cx="4241687" cy="788928"/>
          </a:xfrm>
          <a:prstGeom prst="roundRect">
            <a:avLst/>
          </a:prstGeom>
          <a:ln>
            <a:solidFill>
              <a:srgbClr val="7030A0"/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95801C2E-E2E5-4401-B2A8-410913DA1F60}"/>
              </a:ext>
            </a:extLst>
          </p:cNvPr>
          <p:cNvSpPr txBox="1"/>
          <p:nvPr/>
        </p:nvSpPr>
        <p:spPr>
          <a:xfrm>
            <a:off x="3701930" y="5888564"/>
            <a:ext cx="4306423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Calculations are connected so that children think about the underlying concepts.</a:t>
            </a:r>
          </a:p>
        </p:txBody>
      </p:sp>
      <p:cxnSp>
        <p:nvCxnSpPr>
          <p:cNvPr id="16" name="Straight Arrow Connector 15">
            <a:extLst>
              <a:ext uri="{FF2B5EF4-FFF2-40B4-BE49-F238E27FC236}">
                <a16:creationId xmlns:a16="http://schemas.microsoft.com/office/drawing/2014/main" id="{1043B811-8D9D-4540-936F-43FC2DE6C0ED}"/>
              </a:ext>
            </a:extLst>
          </p:cNvPr>
          <p:cNvCxnSpPr>
            <a:cxnSpLocks/>
          </p:cNvCxnSpPr>
          <p:nvPr/>
        </p:nvCxnSpPr>
        <p:spPr>
          <a:xfrm flipH="1">
            <a:off x="2710832" y="906426"/>
            <a:ext cx="631179" cy="1003294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9" name="Straight Arrow Connector 18">
            <a:extLst>
              <a:ext uri="{FF2B5EF4-FFF2-40B4-BE49-F238E27FC236}">
                <a16:creationId xmlns:a16="http://schemas.microsoft.com/office/drawing/2014/main" id="{F31A2C8A-8D95-6742-9BA9-ED1506BFE456}"/>
              </a:ext>
            </a:extLst>
          </p:cNvPr>
          <p:cNvCxnSpPr>
            <a:cxnSpLocks/>
          </p:cNvCxnSpPr>
          <p:nvPr/>
        </p:nvCxnSpPr>
        <p:spPr>
          <a:xfrm flipH="1" flipV="1">
            <a:off x="7549869" y="3560496"/>
            <a:ext cx="110805" cy="2253786"/>
          </a:xfrm>
          <a:prstGeom prst="straightConnector1">
            <a:avLst/>
          </a:prstGeom>
          <a:ln>
            <a:solidFill>
              <a:srgbClr val="7030A0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1607349660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3269" y="0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Models and representations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F988084-537B-4DD9-99B4-157D45D9F6F4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83270" y="646333"/>
            <a:ext cx="4943112" cy="2958052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95D259FF-F045-420A-BD01-B6BF0F1423FC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1910687" y="3609652"/>
            <a:ext cx="6313724" cy="2314487"/>
          </a:xfrm>
          <a:prstGeom prst="rect">
            <a:avLst/>
          </a:prstGeom>
        </p:spPr>
      </p:pic>
      <p:pic>
        <p:nvPicPr>
          <p:cNvPr id="19" name="Picture 18">
            <a:extLst>
              <a:ext uri="{FF2B5EF4-FFF2-40B4-BE49-F238E27FC236}">
                <a16:creationId xmlns:a16="http://schemas.microsoft.com/office/drawing/2014/main" id="{F269C175-58E3-4E76-BE5F-0CB08AD9D370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537937" y="436941"/>
            <a:ext cx="3004174" cy="2878193"/>
          </a:xfrm>
          <a:prstGeom prst="rect">
            <a:avLst/>
          </a:prstGeom>
        </p:spPr>
      </p:pic>
      <p:pic>
        <p:nvPicPr>
          <p:cNvPr id="17" name="Picture 16">
            <a:extLst>
              <a:ext uri="{FF2B5EF4-FFF2-40B4-BE49-F238E27FC236}">
                <a16:creationId xmlns:a16="http://schemas.microsoft.com/office/drawing/2014/main" id="{FAA6F96D-70AC-492C-B2DB-C6610538A051}"/>
              </a:ext>
            </a:extLst>
          </p:cNvPr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4609" y="1193312"/>
            <a:ext cx="1637267" cy="3205274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740D784F-ABD3-413D-BAFA-75F94351464D}"/>
              </a:ext>
            </a:extLst>
          </p:cNvPr>
          <p:cNvSpPr txBox="1"/>
          <p:nvPr/>
        </p:nvSpPr>
        <p:spPr>
          <a:xfrm>
            <a:off x="6069818" y="1313675"/>
            <a:ext cx="1998815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dirty="0"/>
              <a:t>Helps show </a:t>
            </a:r>
            <a:br>
              <a:rPr lang="en-GB" dirty="0"/>
            </a:br>
            <a:r>
              <a:rPr lang="en-GB" dirty="0"/>
              <a:t>the maths </a:t>
            </a:r>
            <a:br>
              <a:rPr lang="en-GB" dirty="0"/>
            </a:br>
            <a:r>
              <a:rPr lang="en-GB" dirty="0"/>
              <a:t>problem as </a:t>
            </a:r>
            <a:br>
              <a:rPr lang="en-GB" dirty="0"/>
            </a:br>
            <a:r>
              <a:rPr lang="en-GB" dirty="0"/>
              <a:t>a picture.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296BED6-EDAE-4AB6-A9CC-3C037D358D8B}"/>
              </a:ext>
            </a:extLst>
          </p:cNvPr>
          <p:cNvPicPr>
            <a:picLocks noChangeAspect="1"/>
          </p:cNvPicPr>
          <p:nvPr/>
        </p:nvPicPr>
        <p:blipFill rotWithShape="1">
          <a:blip r:embed="rId8"/>
          <a:srcRect l="3054" t="5671" r="3985" b="38289"/>
          <a:stretch/>
        </p:blipFill>
        <p:spPr>
          <a:xfrm>
            <a:off x="1897270" y="6498963"/>
            <a:ext cx="4897112" cy="259263"/>
          </a:xfrm>
          <a:prstGeom prst="rect">
            <a:avLst/>
          </a:prstGeom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371CEBC8-5A06-4368-8BA5-B36F224D0BBC}"/>
              </a:ext>
            </a:extLst>
          </p:cNvPr>
          <p:cNvSpPr txBox="1"/>
          <p:nvPr/>
        </p:nvSpPr>
        <p:spPr>
          <a:xfrm>
            <a:off x="204375" y="6091276"/>
            <a:ext cx="6835649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b="1" dirty="0"/>
              <a:t>The full calculation policies can be found on our school website via these links:</a:t>
            </a:r>
          </a:p>
        </p:txBody>
      </p:sp>
    </p:spTree>
    <p:extLst>
      <p:ext uri="{BB962C8B-B14F-4D97-AF65-F5344CB8AC3E}">
        <p14:creationId xmlns:p14="http://schemas.microsoft.com/office/powerpoint/2010/main" val="7998846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 rotWithShape="1">
          <a:blip r:embed="rId3"/>
          <a:srcRect t="3131" b="79574"/>
          <a:stretch/>
        </p:blipFill>
        <p:spPr>
          <a:xfrm>
            <a:off x="8224411" y="-23464"/>
            <a:ext cx="919589" cy="1186109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24818" y="-23464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School models and representations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144239" y="5174985"/>
            <a:ext cx="212156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Part-whole models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439208" y="4719419"/>
            <a:ext cx="1745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Bar models</a:t>
            </a:r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FAF9D024-26D4-4E43-BDA9-B818CF2D69F3}"/>
              </a:ext>
            </a:extLst>
          </p:cNvPr>
          <p:cNvGrpSpPr/>
          <p:nvPr/>
        </p:nvGrpSpPr>
        <p:grpSpPr>
          <a:xfrm>
            <a:off x="4177347" y="5588011"/>
            <a:ext cx="1000080" cy="1049094"/>
            <a:chOff x="2297818" y="2022399"/>
            <a:chExt cx="1620547" cy="1664501"/>
          </a:xfrm>
        </p:grpSpPr>
        <p:cxnSp>
          <p:nvCxnSpPr>
            <p:cNvPr id="23" name="Straight Connector 22">
              <a:extLst>
                <a:ext uri="{FF2B5EF4-FFF2-40B4-BE49-F238E27FC236}">
                  <a16:creationId xmlns:a16="http://schemas.microsoft.com/office/drawing/2014/main" id="{871ABE79-D219-2544-B402-6C81B3A36F72}"/>
                </a:ext>
              </a:extLst>
            </p:cNvPr>
            <p:cNvCxnSpPr>
              <a:cxnSpLocks/>
            </p:cNvCxnSpPr>
            <p:nvPr/>
          </p:nvCxnSpPr>
          <p:spPr>
            <a:xfrm flipV="1">
              <a:off x="2853370" y="2440137"/>
              <a:ext cx="475499" cy="210008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26" name="Straight Connector 25">
              <a:extLst>
                <a:ext uri="{FF2B5EF4-FFF2-40B4-BE49-F238E27FC236}">
                  <a16:creationId xmlns:a16="http://schemas.microsoft.com/office/drawing/2014/main" id="{1E67C267-594E-CA47-9430-6651BE611318}"/>
                </a:ext>
              </a:extLst>
            </p:cNvPr>
            <p:cNvCxnSpPr>
              <a:cxnSpLocks/>
            </p:cNvCxnSpPr>
            <p:nvPr/>
          </p:nvCxnSpPr>
          <p:spPr>
            <a:xfrm>
              <a:off x="2853369" y="3061624"/>
              <a:ext cx="453871" cy="168582"/>
            </a:xfrm>
            <a:prstGeom prst="line">
              <a:avLst/>
            </a:prstGeom>
            <a:ln w="57150">
              <a:solidFill>
                <a:schemeClr val="tx1"/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9" name="Oval 18">
              <a:extLst>
                <a:ext uri="{FF2B5EF4-FFF2-40B4-BE49-F238E27FC236}">
                  <a16:creationId xmlns:a16="http://schemas.microsoft.com/office/drawing/2014/main" id="{2B39EBDB-7E56-E247-9B65-1EE190E5C22D}"/>
                </a:ext>
              </a:extLst>
            </p:cNvPr>
            <p:cNvSpPr/>
            <p:nvPr/>
          </p:nvSpPr>
          <p:spPr>
            <a:xfrm>
              <a:off x="3277269" y="2022399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0" name="Oval 19">
              <a:extLst>
                <a:ext uri="{FF2B5EF4-FFF2-40B4-BE49-F238E27FC236}">
                  <a16:creationId xmlns:a16="http://schemas.microsoft.com/office/drawing/2014/main" id="{20234CAF-A11B-4D4F-A77C-9D368EB41876}"/>
                </a:ext>
              </a:extLst>
            </p:cNvPr>
            <p:cNvSpPr/>
            <p:nvPr/>
          </p:nvSpPr>
          <p:spPr>
            <a:xfrm>
              <a:off x="3276146" y="3045804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3</a:t>
              </a:r>
              <a:endParaRPr lang="en-US" sz="2800" dirty="0"/>
            </a:p>
          </p:txBody>
        </p:sp>
        <p:sp>
          <p:nvSpPr>
            <p:cNvPr id="21" name="Oval 20">
              <a:extLst>
                <a:ext uri="{FF2B5EF4-FFF2-40B4-BE49-F238E27FC236}">
                  <a16:creationId xmlns:a16="http://schemas.microsoft.com/office/drawing/2014/main" id="{46C4D8B0-1D2E-1E4D-BF7B-EA376EA99198}"/>
                </a:ext>
              </a:extLst>
            </p:cNvPr>
            <p:cNvSpPr/>
            <p:nvPr/>
          </p:nvSpPr>
          <p:spPr>
            <a:xfrm>
              <a:off x="2297818" y="2539673"/>
              <a:ext cx="641096" cy="641096"/>
            </a:xfrm>
            <a:prstGeom prst="ellipse">
              <a:avLst/>
            </a:prstGeom>
            <a:solidFill>
              <a:schemeClr val="bg1"/>
            </a:solidFill>
            <a:ln w="28575">
              <a:solidFill>
                <a:schemeClr val="tx1"/>
              </a:solidFill>
            </a:ln>
          </p:spPr>
          <p:style>
            <a:lnRef idx="2">
              <a:schemeClr val="dk1">
                <a:shade val="50000"/>
              </a:schemeClr>
            </a:lnRef>
            <a:fillRef idx="1">
              <a:schemeClr val="dk1"/>
            </a:fillRef>
            <a:effectRef idx="0">
              <a:schemeClr val="dk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r>
                <a:rPr lang="en-US" sz="2800" dirty="0">
                  <a:solidFill>
                    <a:schemeClr val="tx1"/>
                  </a:solidFill>
                </a:rPr>
                <a:t>7</a:t>
              </a:r>
            </a:p>
          </p:txBody>
        </p:sp>
      </p:grpSp>
      <p:pic>
        <p:nvPicPr>
          <p:cNvPr id="6" name="Picture 5">
            <a:extLst>
              <a:ext uri="{FF2B5EF4-FFF2-40B4-BE49-F238E27FC236}">
                <a16:creationId xmlns:a16="http://schemas.microsoft.com/office/drawing/2014/main" id="{F92EB551-0EAE-4C0E-B31F-5E809FEF4EC5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34845" t="12100" r="7563" b="25642"/>
          <a:stretch/>
        </p:blipFill>
        <p:spPr>
          <a:xfrm>
            <a:off x="4773190" y="703205"/>
            <a:ext cx="4385347" cy="3679849"/>
          </a:xfrm>
          <a:prstGeom prst="rect">
            <a:avLst/>
          </a:prstGeom>
        </p:spPr>
      </p:pic>
      <p:pic>
        <p:nvPicPr>
          <p:cNvPr id="9" name="Picture 8">
            <a:extLst>
              <a:ext uri="{FF2B5EF4-FFF2-40B4-BE49-F238E27FC236}">
                <a16:creationId xmlns:a16="http://schemas.microsoft.com/office/drawing/2014/main" id="{F74E7F57-57CC-4078-9152-D820124935D5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75210" y="652984"/>
            <a:ext cx="5497563" cy="1336777"/>
          </a:xfrm>
          <a:prstGeom prst="rect">
            <a:avLst/>
          </a:prstGeom>
        </p:spPr>
      </p:pic>
      <p:pic>
        <p:nvPicPr>
          <p:cNvPr id="14" name="Picture 13">
            <a:extLst>
              <a:ext uri="{FF2B5EF4-FFF2-40B4-BE49-F238E27FC236}">
                <a16:creationId xmlns:a16="http://schemas.microsoft.com/office/drawing/2014/main" id="{76729831-5A9D-4F3F-B5C0-C3471011F7D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49157" y="2373446"/>
            <a:ext cx="4379327" cy="1203231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246A5135-42F5-4853-9054-6BE026D5A2A6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51185" t="73348" r="29042" b="9981"/>
          <a:stretch/>
        </p:blipFill>
        <p:spPr>
          <a:xfrm>
            <a:off x="5242195" y="4317610"/>
            <a:ext cx="1792354" cy="1172949"/>
          </a:xfrm>
          <a:prstGeom prst="ellipse">
            <a:avLst/>
          </a:prstGeom>
        </p:spPr>
      </p:pic>
      <p:pic>
        <p:nvPicPr>
          <p:cNvPr id="24" name="Picture 23">
            <a:extLst>
              <a:ext uri="{FF2B5EF4-FFF2-40B4-BE49-F238E27FC236}">
                <a16:creationId xmlns:a16="http://schemas.microsoft.com/office/drawing/2014/main" id="{A4BD38E3-DDFB-4FAF-B22C-B30295C89EF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245" t="70681" r="64030" b="3748"/>
          <a:stretch/>
        </p:blipFill>
        <p:spPr>
          <a:xfrm>
            <a:off x="2980836" y="3500346"/>
            <a:ext cx="1792354" cy="1438881"/>
          </a:xfrm>
          <a:prstGeom prst="rect">
            <a:avLst/>
          </a:prstGeom>
        </p:spPr>
      </p:pic>
      <p:pic>
        <p:nvPicPr>
          <p:cNvPr id="25" name="Picture 24">
            <a:extLst>
              <a:ext uri="{FF2B5EF4-FFF2-40B4-BE49-F238E27FC236}">
                <a16:creationId xmlns:a16="http://schemas.microsoft.com/office/drawing/2014/main" id="{065D2906-AB04-4C9E-969C-6AA2AA53FEE8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l="11825" t="45318" r="67271" b="31015"/>
          <a:stretch/>
        </p:blipFill>
        <p:spPr>
          <a:xfrm rot="1512943">
            <a:off x="4366025" y="1859001"/>
            <a:ext cx="1364817" cy="1199471"/>
          </a:xfrm>
          <a:prstGeom prst="ellipse">
            <a:avLst/>
          </a:prstGeom>
        </p:spPr>
      </p:pic>
      <p:sp>
        <p:nvSpPr>
          <p:cNvPr id="27" name="TextBox 26">
            <a:extLst>
              <a:ext uri="{FF2B5EF4-FFF2-40B4-BE49-F238E27FC236}">
                <a16:creationId xmlns:a16="http://schemas.microsoft.com/office/drawing/2014/main" id="{EB9B4899-E6C7-4624-B36A-2A380BF67550}"/>
              </a:ext>
            </a:extLst>
          </p:cNvPr>
          <p:cNvSpPr txBox="1"/>
          <p:nvPr/>
        </p:nvSpPr>
        <p:spPr>
          <a:xfrm>
            <a:off x="493049" y="783825"/>
            <a:ext cx="174577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Numicon</a:t>
            </a: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CA253030-20AF-4C11-AA4D-FBC9005AD517}"/>
              </a:ext>
            </a:extLst>
          </p:cNvPr>
          <p:cNvSpPr txBox="1"/>
          <p:nvPr/>
        </p:nvSpPr>
        <p:spPr>
          <a:xfrm>
            <a:off x="26700" y="2114101"/>
            <a:ext cx="363577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 err="1"/>
              <a:t>Numberlines</a:t>
            </a:r>
            <a:r>
              <a:rPr lang="en-GB" b="1" dirty="0"/>
              <a:t> and number tracks</a:t>
            </a:r>
          </a:p>
        </p:txBody>
      </p:sp>
      <p:pic>
        <p:nvPicPr>
          <p:cNvPr id="15" name="Picture 14">
            <a:extLst>
              <a:ext uri="{FF2B5EF4-FFF2-40B4-BE49-F238E27FC236}">
                <a16:creationId xmlns:a16="http://schemas.microsoft.com/office/drawing/2014/main" id="{C40BCFA9-40BA-4022-86E7-BB7397AD055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35517" y="3576677"/>
            <a:ext cx="2242582" cy="933767"/>
          </a:xfrm>
          <a:prstGeom prst="rect">
            <a:avLst/>
          </a:prstGeom>
        </p:spPr>
      </p:pic>
      <p:sp>
        <p:nvSpPr>
          <p:cNvPr id="16" name="TextBox 15">
            <a:extLst>
              <a:ext uri="{FF2B5EF4-FFF2-40B4-BE49-F238E27FC236}">
                <a16:creationId xmlns:a16="http://schemas.microsoft.com/office/drawing/2014/main" id="{813FD0C1-472E-4232-A875-12A4904C8E9E}"/>
              </a:ext>
            </a:extLst>
          </p:cNvPr>
          <p:cNvSpPr txBox="1"/>
          <p:nvPr/>
        </p:nvSpPr>
        <p:spPr>
          <a:xfrm>
            <a:off x="2962156" y="4717865"/>
            <a:ext cx="1876737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(also called Dienes)</a:t>
            </a:r>
          </a:p>
        </p:txBody>
      </p:sp>
      <p:pic>
        <p:nvPicPr>
          <p:cNvPr id="18" name="Picture 17">
            <a:extLst>
              <a:ext uri="{FF2B5EF4-FFF2-40B4-BE49-F238E27FC236}">
                <a16:creationId xmlns:a16="http://schemas.microsoft.com/office/drawing/2014/main" id="{7C155841-DA14-4DC9-9E0D-E0AD19C0CF37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267673" y="5033939"/>
            <a:ext cx="2447925" cy="1752600"/>
          </a:xfrm>
          <a:prstGeom prst="rect">
            <a:avLst/>
          </a:prstGeom>
        </p:spPr>
      </p:pic>
      <p:sp>
        <p:nvSpPr>
          <p:cNvPr id="30" name="TextBox 29">
            <a:extLst>
              <a:ext uri="{FF2B5EF4-FFF2-40B4-BE49-F238E27FC236}">
                <a16:creationId xmlns:a16="http://schemas.microsoft.com/office/drawing/2014/main" id="{C160FE81-9DB8-499C-8DC7-69F21CB3DA31}"/>
              </a:ext>
            </a:extLst>
          </p:cNvPr>
          <p:cNvSpPr txBox="1"/>
          <p:nvPr/>
        </p:nvSpPr>
        <p:spPr>
          <a:xfrm>
            <a:off x="267672" y="4666228"/>
            <a:ext cx="231042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b="1" dirty="0"/>
              <a:t>Place Value Columns</a:t>
            </a:r>
          </a:p>
        </p:txBody>
      </p:sp>
      <p:pic>
        <p:nvPicPr>
          <p:cNvPr id="31" name="Picture 30">
            <a:extLst>
              <a:ext uri="{FF2B5EF4-FFF2-40B4-BE49-F238E27FC236}">
                <a16:creationId xmlns:a16="http://schemas.microsoft.com/office/drawing/2014/main" id="{1ECA9DBA-68A8-4B1D-8612-54D9CE394583}"/>
              </a:ext>
            </a:extLst>
          </p:cNvPr>
          <p:cNvPicPr>
            <a:picLocks noChangeAspect="1"/>
          </p:cNvPicPr>
          <p:nvPr/>
        </p:nvPicPr>
        <p:blipFill rotWithShape="1">
          <a:blip r:embed="rId9"/>
          <a:srcRect l="15133" r="16498"/>
          <a:stretch/>
        </p:blipFill>
        <p:spPr>
          <a:xfrm>
            <a:off x="2862919" y="5538511"/>
            <a:ext cx="1194711" cy="1236469"/>
          </a:xfrm>
          <a:prstGeom prst="rect">
            <a:avLst/>
          </a:prstGeom>
        </p:spPr>
      </p:pic>
      <p:pic>
        <p:nvPicPr>
          <p:cNvPr id="32" name="Picture 31">
            <a:extLst>
              <a:ext uri="{FF2B5EF4-FFF2-40B4-BE49-F238E27FC236}">
                <a16:creationId xmlns:a16="http://schemas.microsoft.com/office/drawing/2014/main" id="{41636F4F-AA10-4ECD-B7E7-C3ACEB5EFEE5}"/>
              </a:ext>
            </a:extLst>
          </p:cNvPr>
          <p:cNvPicPr>
            <a:picLocks noChangeAspect="1"/>
          </p:cNvPicPr>
          <p:nvPr/>
        </p:nvPicPr>
        <p:blipFill rotWithShape="1">
          <a:blip r:embed="rId10"/>
          <a:srcRect b="40434"/>
          <a:stretch/>
        </p:blipFill>
        <p:spPr>
          <a:xfrm>
            <a:off x="7032106" y="5056601"/>
            <a:ext cx="2111894" cy="175692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793957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/>
          <p:cNvSpPr txBox="1"/>
          <p:nvPr/>
        </p:nvSpPr>
        <p:spPr>
          <a:xfrm>
            <a:off x="111819" y="0"/>
            <a:ext cx="7629586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b="1" dirty="0">
                <a:solidFill>
                  <a:srgbClr val="5E247E"/>
                </a:solidFill>
              </a:rPr>
              <a:t>Recall of key knowledge</a:t>
            </a:r>
          </a:p>
        </p:txBody>
      </p:sp>
      <p:graphicFrame>
        <p:nvGraphicFramePr>
          <p:cNvPr id="11" name="Table 10">
            <a:extLst>
              <a:ext uri="{FF2B5EF4-FFF2-40B4-BE49-F238E27FC236}">
                <a16:creationId xmlns:a16="http://schemas.microsoft.com/office/drawing/2014/main" id="{3A4456D4-75BA-4D9B-BAF8-0C50785C644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778027523"/>
              </p:ext>
            </p:extLst>
          </p:nvPr>
        </p:nvGraphicFramePr>
        <p:xfrm>
          <a:off x="0" y="1640839"/>
          <a:ext cx="9144002" cy="521716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43000">
                  <a:extLst>
                    <a:ext uri="{9D8B030D-6E8A-4147-A177-3AD203B41FA5}">
                      <a16:colId xmlns:a16="http://schemas.microsoft.com/office/drawing/2014/main" val="1097246860"/>
                    </a:ext>
                  </a:extLst>
                </a:gridCol>
                <a:gridCol w="1469572">
                  <a:extLst>
                    <a:ext uri="{9D8B030D-6E8A-4147-A177-3AD203B41FA5}">
                      <a16:colId xmlns:a16="http://schemas.microsoft.com/office/drawing/2014/main" val="1711060208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782343981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847154597"/>
                    </a:ext>
                  </a:extLst>
                </a:gridCol>
                <a:gridCol w="1306286">
                  <a:extLst>
                    <a:ext uri="{9D8B030D-6E8A-4147-A177-3AD203B41FA5}">
                      <a16:colId xmlns:a16="http://schemas.microsoft.com/office/drawing/2014/main" val="3056158620"/>
                    </a:ext>
                  </a:extLst>
                </a:gridCol>
                <a:gridCol w="1355270">
                  <a:extLst>
                    <a:ext uri="{9D8B030D-6E8A-4147-A177-3AD203B41FA5}">
                      <a16:colId xmlns:a16="http://schemas.microsoft.com/office/drawing/2014/main" val="2789611713"/>
                    </a:ext>
                  </a:extLst>
                </a:gridCol>
                <a:gridCol w="1257302">
                  <a:extLst>
                    <a:ext uri="{9D8B030D-6E8A-4147-A177-3AD203B41FA5}">
                      <a16:colId xmlns:a16="http://schemas.microsoft.com/office/drawing/2014/main" val="1639494529"/>
                    </a:ext>
                  </a:extLst>
                </a:gridCol>
              </a:tblGrid>
              <a:tr h="370840">
                <a:tc>
                  <a:txBody>
                    <a:bodyPr/>
                    <a:lstStyle/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3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4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5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Year 6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853481657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Focus </a:t>
                      </a:r>
                      <a:r>
                        <a:rPr lang="en-GB" dirty="0" err="1"/>
                        <a:t>xtables</a:t>
                      </a:r>
                      <a:r>
                        <a:rPr lang="en-GB" dirty="0"/>
                        <a:t>- </a:t>
                      </a:r>
                      <a:r>
                        <a:rPr lang="en-GB" sz="1200" dirty="0"/>
                        <a:t>Expected knowledge by the end of that </a:t>
                      </a:r>
                      <a:r>
                        <a:rPr lang="en-GB" sz="1200" dirty="0" err="1"/>
                        <a:t>yeargroup</a:t>
                      </a:r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Count in multiples of 2, 5, 10</a:t>
                      </a:r>
                    </a:p>
                    <a:p>
                      <a:r>
                        <a:rPr lang="en-GB" sz="1400" dirty="0"/>
                        <a:t>Doubles and halves to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Multiplication and division facts for 2s, 5s and 10s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Multiplication and division facts for 3s, 4s and 8s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Multiplication and division facts for 6s, 9s</a:t>
                      </a:r>
                    </a:p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Confident recall of multiplication and division facts up to 12x12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Review all timetables facts up to 12x12.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74000981"/>
                  </a:ext>
                </a:extLst>
              </a:tr>
              <a:tr h="203800">
                <a:tc>
                  <a:txBody>
                    <a:bodyPr/>
                    <a:lstStyle/>
                    <a:p>
                      <a:r>
                        <a:rPr lang="en-GB" dirty="0"/>
                        <a:t>Autumn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Consolidate key recall facts from Year 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496863399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Spring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Making 10 and Addition facts within 10</a:t>
                      </a:r>
                    </a:p>
                    <a:p>
                      <a:r>
                        <a:rPr lang="en-GB" sz="1400" dirty="0"/>
                        <a:t>Solve missing number problems within 10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continued consolidating key facts if needed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84912856"/>
                  </a:ext>
                </a:extLst>
              </a:tr>
              <a:tr h="370840">
                <a:tc>
                  <a:txBody>
                    <a:bodyPr/>
                    <a:lstStyle/>
                    <a:p>
                      <a:r>
                        <a:rPr lang="en-GB" dirty="0"/>
                        <a:t>Summer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Number bonds to make 20</a:t>
                      </a:r>
                    </a:p>
                    <a:p>
                      <a:r>
                        <a:rPr lang="en-GB" sz="1400" dirty="0"/>
                        <a:t>Doubles, halves and counting in 2s, 5s and 10s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sz="1400" dirty="0"/>
                        <a:t>Weekly </a:t>
                      </a:r>
                      <a:r>
                        <a:rPr lang="en-GB" sz="1400" dirty="0" err="1"/>
                        <a:t>xtables</a:t>
                      </a:r>
                      <a:r>
                        <a:rPr lang="en-GB" sz="1400" dirty="0"/>
                        <a:t> and Mental Maths </a:t>
                      </a:r>
                    </a:p>
                    <a:p>
                      <a:endParaRPr lang="en-GB" sz="1400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957567773"/>
                  </a:ext>
                </a:extLst>
              </a:tr>
            </a:tbl>
          </a:graphicData>
        </a:graphic>
      </p:graphicFrame>
      <p:pic>
        <p:nvPicPr>
          <p:cNvPr id="8" name="Picture 7">
            <a:extLst>
              <a:ext uri="{FF2B5EF4-FFF2-40B4-BE49-F238E27FC236}">
                <a16:creationId xmlns:a16="http://schemas.microsoft.com/office/drawing/2014/main" id="{16048AD6-C718-4E48-9E73-F64862A89FC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1819" y="564167"/>
            <a:ext cx="4314827" cy="1004039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id="{8CA8A3D7-C0B2-4396-8866-E104DC105A1F}"/>
              </a:ext>
            </a:extLst>
          </p:cNvPr>
          <p:cNvSpPr txBox="1"/>
          <p:nvPr/>
        </p:nvSpPr>
        <p:spPr>
          <a:xfrm>
            <a:off x="4426646" y="582622"/>
            <a:ext cx="4411963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/>
              <a:t>Online platforms that help build key addition and subtraction or multiplication and division number facts in a fun way. </a:t>
            </a:r>
          </a:p>
        </p:txBody>
      </p:sp>
    </p:spTree>
    <p:extLst>
      <p:ext uri="{BB962C8B-B14F-4D97-AF65-F5344CB8AC3E}">
        <p14:creationId xmlns:p14="http://schemas.microsoft.com/office/powerpoint/2010/main" val="2961380256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224411" y="1"/>
            <a:ext cx="919589" cy="6858000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83269" y="114300"/>
            <a:ext cx="7629586" cy="62478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4000" b="1" dirty="0">
                <a:solidFill>
                  <a:srgbClr val="5E247E"/>
                </a:solidFill>
              </a:rPr>
              <a:t>How can you support your child at home?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b="1" dirty="0"/>
              <a:t>Take an interest in their learning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b="1" dirty="0"/>
              <a:t>Look on the Maths page for the Calculation Policies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b="1" dirty="0"/>
              <a:t>Look on their Class Page for videos for their current Maths topic 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b="1" dirty="0"/>
              <a:t>Practise on </a:t>
            </a:r>
            <a:r>
              <a:rPr lang="en-GB" sz="3200" b="1" dirty="0" err="1"/>
              <a:t>Numbots</a:t>
            </a:r>
            <a:r>
              <a:rPr lang="en-GB" sz="3200" b="1" dirty="0"/>
              <a:t> and/or Times Tables Rock Stars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b="1" dirty="0"/>
              <a:t>Real life Maths problems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GB" sz="3200" b="1" dirty="0"/>
              <a:t>Talk positively about Maths to develop their growth mindsets</a:t>
            </a:r>
          </a:p>
        </p:txBody>
      </p:sp>
    </p:spTree>
    <p:extLst>
      <p:ext uri="{BB962C8B-B14F-4D97-AF65-F5344CB8AC3E}">
        <p14:creationId xmlns:p14="http://schemas.microsoft.com/office/powerpoint/2010/main" val="2844630843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4445"/>
          <a:stretch/>
        </p:blipFill>
        <p:spPr>
          <a:xfrm>
            <a:off x="0" y="-28576"/>
            <a:ext cx="9144001" cy="6886575"/>
          </a:xfrm>
          <a:prstGeom prst="rect">
            <a:avLst/>
          </a:prstGeom>
        </p:spPr>
      </p:pic>
      <p:sp>
        <p:nvSpPr>
          <p:cNvPr id="2" name="TextBox 1"/>
          <p:cNvSpPr txBox="1"/>
          <p:nvPr/>
        </p:nvSpPr>
        <p:spPr>
          <a:xfrm>
            <a:off x="8762659" y="6639168"/>
            <a:ext cx="381342" cy="169277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n-US" sz="500" dirty="0">
                <a:solidFill>
                  <a:schemeClr val="bg1"/>
                </a:solidFill>
                <a:latin typeface="Arial" charset="0"/>
                <a:ea typeface="Arial" charset="0"/>
                <a:cs typeface="Arial" charset="0"/>
              </a:rPr>
              <a:t>A0100</a:t>
            </a:r>
          </a:p>
        </p:txBody>
      </p:sp>
      <p:sp>
        <p:nvSpPr>
          <p:cNvPr id="3" name="TextBox 2">
            <a:extLst>
              <a:ext uri="{FF2B5EF4-FFF2-40B4-BE49-F238E27FC236}">
                <a16:creationId xmlns:a16="http://schemas.microsoft.com/office/drawing/2014/main" id="{F87B6065-8B1E-41DF-B659-F65EF3A7247C}"/>
              </a:ext>
            </a:extLst>
          </p:cNvPr>
          <p:cNvSpPr txBox="1"/>
          <p:nvPr/>
        </p:nvSpPr>
        <p:spPr>
          <a:xfrm>
            <a:off x="2209800" y="5705475"/>
            <a:ext cx="4887877" cy="76944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GB" sz="4400" b="1" dirty="0">
                <a:solidFill>
                  <a:schemeClr val="bg1"/>
                </a:solidFill>
                <a:latin typeface="Arial Black" panose="020B0A04020102020204" pitchFamily="34" charset="0"/>
              </a:rPr>
              <a:t>Any questions?</a:t>
            </a:r>
          </a:p>
        </p:txBody>
      </p:sp>
    </p:spTree>
    <p:extLst>
      <p:ext uri="{BB962C8B-B14F-4D97-AF65-F5344CB8AC3E}">
        <p14:creationId xmlns:p14="http://schemas.microsoft.com/office/powerpoint/2010/main" val="64137558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2068</TotalTime>
  <Words>1564</Words>
  <Application>Microsoft Office PowerPoint</Application>
  <PresentationFormat>On-screen Show (4:3)</PresentationFormat>
  <Paragraphs>177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1" baseType="lpstr">
      <vt:lpstr>Arial</vt:lpstr>
      <vt:lpstr>Arial Black</vt:lpstr>
      <vt:lpstr>Calibri</vt:lpstr>
      <vt:lpstr>Calibri Light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Manager/>
  <Company/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subject/>
  <dc:creator>Matthews, Debs</dc:creator>
  <cp:keywords/>
  <dc:description/>
  <cp:lastModifiedBy>Charlotte Bassett</cp:lastModifiedBy>
  <cp:revision>129</cp:revision>
  <cp:lastPrinted>2023-01-17T13:58:52Z</cp:lastPrinted>
  <dcterms:created xsi:type="dcterms:W3CDTF">2017-04-18T10:43:24Z</dcterms:created>
  <dcterms:modified xsi:type="dcterms:W3CDTF">2023-01-17T14:00:33Z</dcterms:modified>
  <cp:category/>
</cp:coreProperties>
</file>